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Lst>
  <p:sldSz cx="18288000" cy="10287000"/>
  <p:notesSz cx="6858000" cy="9144000"/>
  <p:embeddedFontLst>
    <p:embeddedFont>
      <p:font typeface="Poppins Bold" charset="1" panose="00000800000000000000"/>
      <p:regular r:id="rId16"/>
    </p:embeddedFont>
    <p:embeddedFont>
      <p:font typeface="Now Bold" charset="1" panose="00000800000000000000"/>
      <p:regular r:id="rId17"/>
    </p:embeddedFont>
    <p:embeddedFont>
      <p:font typeface="Poppins" charset="1" panose="00000500000000000000"/>
      <p:regular r:id="rId18"/>
    </p:embeddedFont>
    <p:embeddedFont>
      <p:font typeface="Etna Sans Serif" charset="1" panose="02000600000000000000"/>
      <p:regular r:id="rId19"/>
    </p:embeddedFont>
    <p:embeddedFont>
      <p:font typeface="Glacial Indifference" charset="1" panose="00000000000000000000"/>
      <p:regular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jpeg" Type="http://schemas.openxmlformats.org/officeDocument/2006/relationships/image"/><Relationship Id="rId4" Target="../media/image7.pn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12.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png" Type="http://schemas.openxmlformats.org/officeDocument/2006/relationships/image"/><Relationship Id="rId4" Target="../media/image15.svg" Type="http://schemas.openxmlformats.org/officeDocument/2006/relationships/image"/><Relationship Id="rId5" Target="../media/image16.png" Type="http://schemas.openxmlformats.org/officeDocument/2006/relationships/image"/><Relationship Id="rId6" Target="../media/image17.svg" Type="http://schemas.openxmlformats.org/officeDocument/2006/relationships/image"/><Relationship Id="rId7" Target="../media/image10.png" Type="http://schemas.openxmlformats.org/officeDocument/2006/relationships/image"/><Relationship Id="rId8" Target="../media/image11.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6.png" Type="http://schemas.openxmlformats.org/officeDocument/2006/relationships/image"/><Relationship Id="rId4" Target="../media/image17.svg" Type="http://schemas.openxmlformats.org/officeDocument/2006/relationships/image"/><Relationship Id="rId5" Target="../media/image10.png" Type="http://schemas.openxmlformats.org/officeDocument/2006/relationships/image"/><Relationship Id="rId6" Target="../media/image11.svg" Type="http://schemas.openxmlformats.org/officeDocument/2006/relationships/image"/><Relationship Id="rId7" Target="../media/image18.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svg" Type="http://schemas.openxmlformats.org/officeDocument/2006/relationships/image"/><Relationship Id="rId4" Target="../media/image10.png" Type="http://schemas.openxmlformats.org/officeDocument/2006/relationships/image"/><Relationship Id="rId5" Target="../media/image11.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svg" Type="http://schemas.openxmlformats.org/officeDocument/2006/relationships/image"/><Relationship Id="rId4" Target="../media/image10.png" Type="http://schemas.openxmlformats.org/officeDocument/2006/relationships/image"/><Relationship Id="rId5" Target="../media/image11.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6.png" Type="http://schemas.openxmlformats.org/officeDocument/2006/relationships/image"/><Relationship Id="rId4" Target="../media/image17.svg" Type="http://schemas.openxmlformats.org/officeDocument/2006/relationships/image"/><Relationship Id="rId5" Target="../media/image10.png" Type="http://schemas.openxmlformats.org/officeDocument/2006/relationships/image"/><Relationship Id="rId6" Target="../media/image11.svg" Type="http://schemas.openxmlformats.org/officeDocument/2006/relationships/image"/><Relationship Id="rId7" Target="../media/image19.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svg" Type="http://schemas.openxmlformats.org/officeDocument/2006/relationships/image"/><Relationship Id="rId4" Target="../media/image10.png" Type="http://schemas.openxmlformats.org/officeDocument/2006/relationships/image"/><Relationship Id="rId5" Target="../media/image11.svg" Type="http://schemas.openxmlformats.org/officeDocument/2006/relationships/image"/><Relationship Id="rId6" Target="../media/image20.png" Type="http://schemas.openxmlformats.org/officeDocument/2006/relationships/image"/><Relationship Id="rId7" Target="../media/image14.png" Type="http://schemas.openxmlformats.org/officeDocument/2006/relationships/image"/><Relationship Id="rId8" Target="../media/image15.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A blue and green dots  Description automatically generated"/>
          <p:cNvSpPr/>
          <p:nvPr/>
        </p:nvSpPr>
        <p:spPr>
          <a:xfrm flipH="false" flipV="false" rot="0">
            <a:off x="30" y="2"/>
            <a:ext cx="6260024" cy="10286998"/>
          </a:xfrm>
          <a:custGeom>
            <a:avLst/>
            <a:gdLst/>
            <a:ahLst/>
            <a:cxnLst/>
            <a:rect r="r" b="b" t="t" l="l"/>
            <a:pathLst>
              <a:path h="10286998" w="6260024">
                <a:moveTo>
                  <a:pt x="0" y="0"/>
                </a:moveTo>
                <a:lnTo>
                  <a:pt x="6260024" y="0"/>
                </a:lnTo>
                <a:lnTo>
                  <a:pt x="6260024" y="10286998"/>
                </a:lnTo>
                <a:lnTo>
                  <a:pt x="0" y="10286998"/>
                </a:lnTo>
                <a:lnTo>
                  <a:pt x="0" y="0"/>
                </a:lnTo>
                <a:close/>
              </a:path>
            </a:pathLst>
          </a:custGeom>
          <a:blipFill>
            <a:blip r:embed="rId2">
              <a:alphaModFix amt="9999"/>
            </a:blip>
            <a:stretch>
              <a:fillRect l="-119106" t="0" r="0" b="0"/>
            </a:stretch>
          </a:blipFill>
        </p:spPr>
      </p:sp>
      <p:sp>
        <p:nvSpPr>
          <p:cNvPr name="Freeform 3" id="3"/>
          <p:cNvSpPr/>
          <p:nvPr/>
        </p:nvSpPr>
        <p:spPr>
          <a:xfrm flipH="false" flipV="false" rot="0">
            <a:off x="9302082" y="0"/>
            <a:ext cx="8985918" cy="10287002"/>
          </a:xfrm>
          <a:custGeom>
            <a:avLst/>
            <a:gdLst/>
            <a:ahLst/>
            <a:cxnLst/>
            <a:rect r="r" b="b" t="t" l="l"/>
            <a:pathLst>
              <a:path h="10287002" w="8985918">
                <a:moveTo>
                  <a:pt x="0" y="0"/>
                </a:moveTo>
                <a:lnTo>
                  <a:pt x="8985918" y="0"/>
                </a:lnTo>
                <a:lnTo>
                  <a:pt x="8985918" y="10287002"/>
                </a:lnTo>
                <a:lnTo>
                  <a:pt x="0" y="10287002"/>
                </a:lnTo>
                <a:lnTo>
                  <a:pt x="0" y="0"/>
                </a:lnTo>
                <a:close/>
              </a:path>
            </a:pathLst>
          </a:custGeom>
          <a:blipFill>
            <a:blip r:embed="rId3">
              <a:alphaModFix amt="4000"/>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1844908">
            <a:off x="13787481" y="6269039"/>
            <a:ext cx="7087456" cy="7023342"/>
            <a:chOff x="0" y="0"/>
            <a:chExt cx="660400" cy="654426"/>
          </a:xfrm>
        </p:grpSpPr>
        <p:sp>
          <p:nvSpPr>
            <p:cNvPr name="Freeform 5" id="5"/>
            <p:cNvSpPr/>
            <p:nvPr/>
          </p:nvSpPr>
          <p:spPr>
            <a:xfrm flipH="false" flipV="false" rot="0">
              <a:off x="0" y="0"/>
              <a:ext cx="660400" cy="654426"/>
            </a:xfrm>
            <a:custGeom>
              <a:avLst/>
              <a:gdLst/>
              <a:ahLst/>
              <a:cxnLst/>
              <a:rect r="r" b="b" t="t" l="l"/>
              <a:pathLst>
                <a:path h="654426"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4984"/>
                  </a:cubicBezTo>
                  <a:lnTo>
                    <a:pt x="660400" y="654426"/>
                  </a:lnTo>
                  <a:lnTo>
                    <a:pt x="0" y="654426"/>
                  </a:lnTo>
                  <a:lnTo>
                    <a:pt x="0" y="325229"/>
                  </a:lnTo>
                  <a:cubicBezTo>
                    <a:pt x="1782" y="185660"/>
                    <a:pt x="93019" y="64045"/>
                    <a:pt x="220252" y="19070"/>
                  </a:cubicBezTo>
                  <a:close/>
                </a:path>
              </a:pathLst>
            </a:custGeom>
            <a:solidFill>
              <a:srgbClr val="1D3557"/>
            </a:solidFill>
          </p:spPr>
        </p:sp>
        <p:sp>
          <p:nvSpPr>
            <p:cNvPr name="TextBox 6" id="6"/>
            <p:cNvSpPr txBox="true"/>
            <p:nvPr/>
          </p:nvSpPr>
          <p:spPr>
            <a:xfrm>
              <a:off x="0" y="98425"/>
              <a:ext cx="660400" cy="556001"/>
            </a:xfrm>
            <a:prstGeom prst="rect">
              <a:avLst/>
            </a:prstGeom>
          </p:spPr>
          <p:txBody>
            <a:bodyPr anchor="ctr" rtlCol="false" tIns="50800" lIns="50800" bIns="50800" rIns="50800"/>
            <a:lstStyle/>
            <a:p>
              <a:pPr algn="ctr">
                <a:lnSpc>
                  <a:spcPts val="2590"/>
                </a:lnSpc>
              </a:pPr>
            </a:p>
          </p:txBody>
        </p:sp>
      </p:grpSp>
      <p:grpSp>
        <p:nvGrpSpPr>
          <p:cNvPr name="Group 7" id="7"/>
          <p:cNvGrpSpPr/>
          <p:nvPr/>
        </p:nvGrpSpPr>
        <p:grpSpPr>
          <a:xfrm rot="0">
            <a:off x="5146139" y="-572397"/>
            <a:ext cx="1144795" cy="1144795"/>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D3557"/>
            </a:solidFill>
            <a:ln cap="sq">
              <a:noFill/>
              <a:prstDash val="solid"/>
              <a:miter/>
            </a:ln>
          </p:spPr>
        </p:sp>
        <p:sp>
          <p:nvSpPr>
            <p:cNvPr name="TextBox 9" id="9"/>
            <p:cNvSpPr txBox="true"/>
            <p:nvPr/>
          </p:nvSpPr>
          <p:spPr>
            <a:xfrm>
              <a:off x="76200" y="47625"/>
              <a:ext cx="660400" cy="688975"/>
            </a:xfrm>
            <a:prstGeom prst="rect">
              <a:avLst/>
            </a:prstGeom>
          </p:spPr>
          <p:txBody>
            <a:bodyPr anchor="ctr" rtlCol="false" tIns="50800" lIns="50800" bIns="50800" rIns="50800"/>
            <a:lstStyle/>
            <a:p>
              <a:pPr algn="ctr" marL="0" indent="0" lvl="0">
                <a:lnSpc>
                  <a:spcPts val="2590"/>
                </a:lnSpc>
                <a:spcBef>
                  <a:spcPct val="0"/>
                </a:spcBef>
              </a:pPr>
            </a:p>
          </p:txBody>
        </p:sp>
      </p:grpSp>
      <p:grpSp>
        <p:nvGrpSpPr>
          <p:cNvPr name="Group 10" id="10"/>
          <p:cNvGrpSpPr/>
          <p:nvPr/>
        </p:nvGrpSpPr>
        <p:grpSpPr>
          <a:xfrm rot="0">
            <a:off x="16707776" y="230133"/>
            <a:ext cx="684529" cy="684529"/>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D3557"/>
            </a:solidFill>
            <a:ln cap="sq">
              <a:noFill/>
              <a:prstDash val="solid"/>
              <a:miter/>
            </a:ln>
          </p:spPr>
        </p:sp>
        <p:sp>
          <p:nvSpPr>
            <p:cNvPr name="TextBox 12" id="12"/>
            <p:cNvSpPr txBox="true"/>
            <p:nvPr/>
          </p:nvSpPr>
          <p:spPr>
            <a:xfrm>
              <a:off x="76200" y="47625"/>
              <a:ext cx="660400" cy="688975"/>
            </a:xfrm>
            <a:prstGeom prst="rect">
              <a:avLst/>
            </a:prstGeom>
          </p:spPr>
          <p:txBody>
            <a:bodyPr anchor="ctr" rtlCol="false" tIns="50800" lIns="50800" bIns="50800" rIns="50800"/>
            <a:lstStyle/>
            <a:p>
              <a:pPr algn="ctr" marL="0" indent="0" lvl="0">
                <a:lnSpc>
                  <a:spcPts val="2590"/>
                </a:lnSpc>
                <a:spcBef>
                  <a:spcPct val="0"/>
                </a:spcBef>
              </a:pPr>
            </a:p>
          </p:txBody>
        </p:sp>
      </p:grpSp>
      <p:sp>
        <p:nvSpPr>
          <p:cNvPr name="AutoShape 13" id="13"/>
          <p:cNvSpPr/>
          <p:nvPr/>
        </p:nvSpPr>
        <p:spPr>
          <a:xfrm>
            <a:off x="702660" y="8798117"/>
            <a:ext cx="2438157" cy="0"/>
          </a:xfrm>
          <a:prstGeom prst="line">
            <a:avLst/>
          </a:prstGeom>
          <a:ln cap="flat" w="152400">
            <a:solidFill>
              <a:srgbClr val="1D3557"/>
            </a:solidFill>
            <a:prstDash val="solid"/>
            <a:headEnd type="none" len="sm" w="sm"/>
            <a:tailEnd type="none" len="sm" w="sm"/>
          </a:ln>
        </p:spPr>
      </p:sp>
      <p:grpSp>
        <p:nvGrpSpPr>
          <p:cNvPr name="Group 14" id="14"/>
          <p:cNvGrpSpPr>
            <a:grpSpLocks noChangeAspect="true"/>
          </p:cNvGrpSpPr>
          <p:nvPr/>
        </p:nvGrpSpPr>
        <p:grpSpPr>
          <a:xfrm rot="0">
            <a:off x="9915224" y="572397"/>
            <a:ext cx="8372776" cy="8372776"/>
            <a:chOff x="0" y="0"/>
            <a:chExt cx="6350000" cy="6350000"/>
          </a:xfrm>
        </p:grpSpPr>
        <p:sp>
          <p:nvSpPr>
            <p:cNvPr name="Freeform 15" id="15"/>
            <p:cNvSpPr/>
            <p:nvPr/>
          </p:nvSpPr>
          <p:spPr>
            <a:xfrm flipH="false" flipV="false" rot="0">
              <a:off x="655320" y="655320"/>
              <a:ext cx="5039360" cy="5039360"/>
            </a:xfrm>
            <a:custGeom>
              <a:avLst/>
              <a:gdLst/>
              <a:ahLst/>
              <a:cxnLst/>
              <a:rect r="r" b="b" t="t" l="l"/>
              <a:pathLst>
                <a:path h="5039360" w="5039360">
                  <a:moveTo>
                    <a:pt x="2519680" y="0"/>
                  </a:moveTo>
                  <a:cubicBezTo>
                    <a:pt x="1127760" y="0"/>
                    <a:pt x="0" y="1127760"/>
                    <a:pt x="0" y="2519680"/>
                  </a:cubicBezTo>
                  <a:cubicBezTo>
                    <a:pt x="0" y="3911600"/>
                    <a:pt x="1127760" y="5039360"/>
                    <a:pt x="2519680" y="5039360"/>
                  </a:cubicBezTo>
                  <a:cubicBezTo>
                    <a:pt x="3911600" y="5039360"/>
                    <a:pt x="5039360" y="3911600"/>
                    <a:pt x="5039360" y="2519680"/>
                  </a:cubicBezTo>
                  <a:cubicBezTo>
                    <a:pt x="5039360" y="1127760"/>
                    <a:pt x="3911600" y="0"/>
                    <a:pt x="2519680" y="0"/>
                  </a:cubicBezTo>
                  <a:close/>
                </a:path>
              </a:pathLst>
            </a:custGeom>
            <a:blipFill>
              <a:blip r:embed="rId5"/>
              <a:stretch>
                <a:fillRect l="-40724" t="0" r="-33188" b="0"/>
              </a:stretch>
            </a:blipFill>
          </p:spPr>
        </p:sp>
        <p:sp>
          <p:nvSpPr>
            <p:cNvPr name="Freeform 16" id="16"/>
            <p:cNvSpPr/>
            <p:nvPr/>
          </p:nvSpPr>
          <p:spPr>
            <a:xfrm flipH="false" flipV="false" rot="0">
              <a:off x="0" y="0"/>
              <a:ext cx="6350000" cy="6350000"/>
            </a:xfrm>
            <a:custGeom>
              <a:avLst/>
              <a:gdLst/>
              <a:ahLst/>
              <a:cxnLst/>
              <a:rect r="r" b="b" t="t" l="l"/>
              <a:pathLst>
                <a:path h="6350000" w="6350000">
                  <a:moveTo>
                    <a:pt x="3175000" y="0"/>
                  </a:moveTo>
                  <a:cubicBezTo>
                    <a:pt x="1423670" y="0"/>
                    <a:pt x="0" y="1424940"/>
                    <a:pt x="0" y="3175000"/>
                  </a:cubicBezTo>
                  <a:cubicBezTo>
                    <a:pt x="0" y="4925060"/>
                    <a:pt x="1423670" y="6350000"/>
                    <a:pt x="3175000" y="6350000"/>
                  </a:cubicBezTo>
                  <a:cubicBezTo>
                    <a:pt x="4925060" y="6350000"/>
                    <a:pt x="6350000" y="4926330"/>
                    <a:pt x="6350000" y="3175000"/>
                  </a:cubicBezTo>
                  <a:cubicBezTo>
                    <a:pt x="6350000" y="1424940"/>
                    <a:pt x="4926330" y="0"/>
                    <a:pt x="3175000" y="0"/>
                  </a:cubicBezTo>
                  <a:close/>
                  <a:moveTo>
                    <a:pt x="3175000" y="5833110"/>
                  </a:moveTo>
                  <a:cubicBezTo>
                    <a:pt x="1709420" y="5833110"/>
                    <a:pt x="516890" y="4640580"/>
                    <a:pt x="516890" y="3175000"/>
                  </a:cubicBezTo>
                  <a:cubicBezTo>
                    <a:pt x="516890" y="1709420"/>
                    <a:pt x="1709420" y="516890"/>
                    <a:pt x="3175000" y="516890"/>
                  </a:cubicBezTo>
                  <a:cubicBezTo>
                    <a:pt x="4640580" y="516890"/>
                    <a:pt x="5833110" y="1709420"/>
                    <a:pt x="5833110" y="3175000"/>
                  </a:cubicBezTo>
                  <a:cubicBezTo>
                    <a:pt x="5833110" y="4640580"/>
                    <a:pt x="4640580" y="5833110"/>
                    <a:pt x="3175000" y="5833110"/>
                  </a:cubicBezTo>
                  <a:close/>
                </a:path>
              </a:pathLst>
            </a:custGeom>
            <a:solidFill>
              <a:srgbClr val="6B4F31"/>
            </a:solidFill>
          </p:spPr>
        </p:sp>
      </p:grpSp>
      <p:sp>
        <p:nvSpPr>
          <p:cNvPr name="TextBox 17" id="17"/>
          <p:cNvSpPr txBox="true"/>
          <p:nvPr/>
        </p:nvSpPr>
        <p:spPr>
          <a:xfrm rot="0">
            <a:off x="702660" y="1925428"/>
            <a:ext cx="8977261" cy="5452984"/>
          </a:xfrm>
          <a:prstGeom prst="rect">
            <a:avLst/>
          </a:prstGeom>
        </p:spPr>
        <p:txBody>
          <a:bodyPr anchor="t" rtlCol="false" tIns="0" lIns="0" bIns="0" rIns="0">
            <a:spAutoFit/>
          </a:bodyPr>
          <a:lstStyle/>
          <a:p>
            <a:pPr algn="l">
              <a:lnSpc>
                <a:spcPts val="7085"/>
              </a:lnSpc>
            </a:pPr>
            <a:r>
              <a:rPr lang="en-US" b="true" sz="6500" spc="-162">
                <a:solidFill>
                  <a:srgbClr val="1D3557"/>
                </a:solidFill>
                <a:latin typeface="Poppins Bold"/>
                <a:ea typeface="Poppins Bold"/>
                <a:cs typeface="Poppins Bold"/>
                <a:sym typeface="Poppins Bold"/>
              </a:rPr>
              <a:t>LIFE SKILLS</a:t>
            </a:r>
          </a:p>
          <a:p>
            <a:pPr algn="l">
              <a:lnSpc>
                <a:spcPts val="7085"/>
              </a:lnSpc>
            </a:pPr>
            <a:r>
              <a:rPr lang="en-US" b="true" sz="6500" spc="-162">
                <a:solidFill>
                  <a:srgbClr val="1D3557"/>
                </a:solidFill>
                <a:latin typeface="Poppins Bold"/>
                <a:ea typeface="Poppins Bold"/>
                <a:cs typeface="Poppins Bold"/>
                <a:sym typeface="Poppins Bold"/>
              </a:rPr>
              <a:t>EDUCATION INITIATIVE FOR INTERNALLY DISPLACED PERSONS’ (LIID) IN TWO IDP CAMPS IN FCT ABUJA</a:t>
            </a:r>
          </a:p>
        </p:txBody>
      </p:sp>
      <p:sp>
        <p:nvSpPr>
          <p:cNvPr name="TextBox 18" id="18"/>
          <p:cNvSpPr txBox="true"/>
          <p:nvPr/>
        </p:nvSpPr>
        <p:spPr>
          <a:xfrm rot="0">
            <a:off x="686689" y="8081777"/>
            <a:ext cx="2780381" cy="524616"/>
          </a:xfrm>
          <a:prstGeom prst="rect">
            <a:avLst/>
          </a:prstGeom>
        </p:spPr>
        <p:txBody>
          <a:bodyPr anchor="t" rtlCol="false" tIns="0" lIns="0" bIns="0" rIns="0">
            <a:spAutoFit/>
          </a:bodyPr>
          <a:lstStyle/>
          <a:p>
            <a:pPr algn="l">
              <a:lnSpc>
                <a:spcPts val="4159"/>
              </a:lnSpc>
            </a:pPr>
            <a:r>
              <a:rPr lang="en-US" sz="2970" b="true">
                <a:solidFill>
                  <a:srgbClr val="000000"/>
                </a:solidFill>
                <a:latin typeface="Poppins Bold"/>
                <a:ea typeface="Poppins Bold"/>
                <a:cs typeface="Poppins Bold"/>
                <a:sym typeface="Poppins Bold"/>
              </a:rPr>
              <a:t>Presented by:</a:t>
            </a:r>
          </a:p>
        </p:txBody>
      </p:sp>
      <p:sp>
        <p:nvSpPr>
          <p:cNvPr name="TextBox 19" id="19"/>
          <p:cNvSpPr txBox="true"/>
          <p:nvPr/>
        </p:nvSpPr>
        <p:spPr>
          <a:xfrm rot="0">
            <a:off x="702660" y="9096436"/>
            <a:ext cx="3343931" cy="295214"/>
          </a:xfrm>
          <a:prstGeom prst="rect">
            <a:avLst/>
          </a:prstGeom>
        </p:spPr>
        <p:txBody>
          <a:bodyPr anchor="t" rtlCol="false" tIns="0" lIns="0" bIns="0" rIns="0">
            <a:spAutoFit/>
          </a:bodyPr>
          <a:lstStyle/>
          <a:p>
            <a:pPr algn="l">
              <a:lnSpc>
                <a:spcPts val="2355"/>
              </a:lnSpc>
            </a:pPr>
            <a:r>
              <a:rPr lang="en-US" sz="1899" spc="56" b="true">
                <a:solidFill>
                  <a:srgbClr val="1D3557"/>
                </a:solidFill>
                <a:latin typeface="Now Bold"/>
                <a:ea typeface="Now Bold"/>
                <a:cs typeface="Now Bold"/>
                <a:sym typeface="Now Bold"/>
              </a:rPr>
              <a:t>Olakehinde Abdullahi .O </a:t>
            </a:r>
          </a:p>
        </p:txBody>
      </p:sp>
    </p:spTree>
  </p:cSld>
  <p:clrMapOvr>
    <a:masterClrMapping/>
  </p:clrMapOvr>
</p:sld>
</file>

<file path=ppt/slides/slide10.xml><?xml version="1.0" encoding="utf-8"?>
<p:sld xmlns:p="http://schemas.openxmlformats.org/presentationml/2006/main" xmlns:a="http://schemas.openxmlformats.org/drawingml/2006/main">
  <p:cSld>
    <p:bg>
      <p:bgPr>
        <a:solidFill>
          <a:srgbClr val="1D3557"/>
        </a:solidFill>
      </p:bgPr>
    </p:bg>
    <p:spTree>
      <p:nvGrpSpPr>
        <p:cNvPr id="1" name=""/>
        <p:cNvGrpSpPr/>
        <p:nvPr/>
      </p:nvGrpSpPr>
      <p:grpSpPr>
        <a:xfrm>
          <a:off x="0" y="0"/>
          <a:ext cx="0" cy="0"/>
          <a:chOff x="0" y="0"/>
          <a:chExt cx="0" cy="0"/>
        </a:xfrm>
      </p:grpSpPr>
      <p:sp>
        <p:nvSpPr>
          <p:cNvPr name="TextBox 2" id="2"/>
          <p:cNvSpPr txBox="true"/>
          <p:nvPr/>
        </p:nvSpPr>
        <p:spPr>
          <a:xfrm rot="0">
            <a:off x="1345449" y="3311944"/>
            <a:ext cx="15885276" cy="3158286"/>
          </a:xfrm>
          <a:prstGeom prst="rect">
            <a:avLst/>
          </a:prstGeom>
        </p:spPr>
        <p:txBody>
          <a:bodyPr anchor="t" rtlCol="false" tIns="0" lIns="0" bIns="0" rIns="0">
            <a:spAutoFit/>
          </a:bodyPr>
          <a:lstStyle/>
          <a:p>
            <a:pPr algn="ctr">
              <a:lnSpc>
                <a:spcPts val="24523"/>
              </a:lnSpc>
            </a:pPr>
            <a:r>
              <a:rPr lang="en-US" b="true" sz="17517">
                <a:solidFill>
                  <a:srgbClr val="FFFFFF"/>
                </a:solidFill>
                <a:latin typeface="Poppins Bold"/>
                <a:ea typeface="Poppins Bold"/>
                <a:cs typeface="Poppins Bold"/>
                <a:sym typeface="Poppins Bold"/>
              </a:rPr>
              <a:t>THANK YOU</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34374" t="0" r="-34374" b="0"/>
            </a:stretch>
          </a:blipFill>
        </p:spPr>
      </p:sp>
      <p:sp>
        <p:nvSpPr>
          <p:cNvPr name="Freeform 3" id="3"/>
          <p:cNvSpPr/>
          <p:nvPr/>
        </p:nvSpPr>
        <p:spPr>
          <a:xfrm flipH="false" flipV="false" rot="0">
            <a:off x="0" y="-3827718"/>
            <a:ext cx="18288000" cy="7843837"/>
          </a:xfrm>
          <a:custGeom>
            <a:avLst/>
            <a:gdLst/>
            <a:ahLst/>
            <a:cxnLst/>
            <a:rect r="r" b="b" t="t" l="l"/>
            <a:pathLst>
              <a:path h="7843837" w="18288000">
                <a:moveTo>
                  <a:pt x="0" y="0"/>
                </a:moveTo>
                <a:lnTo>
                  <a:pt x="18288000" y="0"/>
                </a:lnTo>
                <a:lnTo>
                  <a:pt x="18288000" y="7843837"/>
                </a:lnTo>
                <a:lnTo>
                  <a:pt x="0" y="7843837"/>
                </a:lnTo>
                <a:lnTo>
                  <a:pt x="0" y="0"/>
                </a:lnTo>
                <a:close/>
              </a:path>
            </a:pathLst>
          </a:custGeom>
          <a:blipFill>
            <a:blip r:embed="rId3"/>
            <a:stretch>
              <a:fillRect l="0" t="-25209" r="0" b="-30127"/>
            </a:stretch>
          </a:blipFill>
        </p:spPr>
      </p:sp>
      <p:sp>
        <p:nvSpPr>
          <p:cNvPr name="AutoShape 4" id="4"/>
          <p:cNvSpPr/>
          <p:nvPr/>
        </p:nvSpPr>
        <p:spPr>
          <a:xfrm>
            <a:off x="9077337" y="5456509"/>
            <a:ext cx="0" cy="3525807"/>
          </a:xfrm>
          <a:prstGeom prst="line">
            <a:avLst/>
          </a:prstGeom>
          <a:ln cap="flat" w="38100">
            <a:solidFill>
              <a:srgbClr val="1D3557"/>
            </a:solidFill>
            <a:prstDash val="sysDot"/>
            <a:headEnd type="none" len="sm" w="sm"/>
            <a:tailEnd type="none" len="sm" w="sm"/>
          </a:ln>
        </p:spPr>
      </p:sp>
      <p:sp>
        <p:nvSpPr>
          <p:cNvPr name="AutoShape 5" id="5"/>
          <p:cNvSpPr/>
          <p:nvPr/>
        </p:nvSpPr>
        <p:spPr>
          <a:xfrm flipH="true">
            <a:off x="818953" y="9773388"/>
            <a:ext cx="16668374" cy="0"/>
          </a:xfrm>
          <a:prstGeom prst="line">
            <a:avLst/>
          </a:prstGeom>
          <a:ln cap="flat" w="38100">
            <a:solidFill>
              <a:srgbClr val="1D3557"/>
            </a:solidFill>
            <a:prstDash val="sysDot"/>
            <a:headEnd type="none" len="sm" w="sm"/>
            <a:tailEnd type="none" len="sm" w="sm"/>
          </a:ln>
        </p:spPr>
      </p:sp>
      <p:grpSp>
        <p:nvGrpSpPr>
          <p:cNvPr name="Group 6" id="6"/>
          <p:cNvGrpSpPr/>
          <p:nvPr/>
        </p:nvGrpSpPr>
        <p:grpSpPr>
          <a:xfrm rot="0">
            <a:off x="-92709" y="0"/>
            <a:ext cx="19006370" cy="4035169"/>
            <a:chOff x="0" y="0"/>
            <a:chExt cx="5005793" cy="1062761"/>
          </a:xfrm>
        </p:grpSpPr>
        <p:sp>
          <p:nvSpPr>
            <p:cNvPr name="Freeform 7" id="7"/>
            <p:cNvSpPr/>
            <p:nvPr/>
          </p:nvSpPr>
          <p:spPr>
            <a:xfrm flipH="false" flipV="false" rot="0">
              <a:off x="0" y="0"/>
              <a:ext cx="5005793" cy="1062761"/>
            </a:xfrm>
            <a:custGeom>
              <a:avLst/>
              <a:gdLst/>
              <a:ahLst/>
              <a:cxnLst/>
              <a:rect r="r" b="b" t="t" l="l"/>
              <a:pathLst>
                <a:path h="1062761" w="5005793">
                  <a:moveTo>
                    <a:pt x="0" y="0"/>
                  </a:moveTo>
                  <a:lnTo>
                    <a:pt x="5005793" y="0"/>
                  </a:lnTo>
                  <a:lnTo>
                    <a:pt x="5005793" y="1062761"/>
                  </a:lnTo>
                  <a:lnTo>
                    <a:pt x="0" y="1062761"/>
                  </a:lnTo>
                  <a:close/>
                </a:path>
              </a:pathLst>
            </a:custGeom>
            <a:solidFill>
              <a:srgbClr val="1D3557"/>
            </a:solidFill>
          </p:spPr>
        </p:sp>
        <p:sp>
          <p:nvSpPr>
            <p:cNvPr name="TextBox 8" id="8"/>
            <p:cNvSpPr txBox="true"/>
            <p:nvPr/>
          </p:nvSpPr>
          <p:spPr>
            <a:xfrm>
              <a:off x="0" y="-57150"/>
              <a:ext cx="5005793" cy="1119911"/>
            </a:xfrm>
            <a:prstGeom prst="rect">
              <a:avLst/>
            </a:prstGeom>
          </p:spPr>
          <p:txBody>
            <a:bodyPr anchor="ctr" rtlCol="false" tIns="50800" lIns="50800" bIns="50800" rIns="50800"/>
            <a:lstStyle/>
            <a:p>
              <a:pPr algn="ctr">
                <a:lnSpc>
                  <a:spcPts val="2379"/>
                </a:lnSpc>
              </a:pPr>
            </a:p>
          </p:txBody>
        </p:sp>
      </p:grpSp>
      <p:grpSp>
        <p:nvGrpSpPr>
          <p:cNvPr name="Group 9" id="9"/>
          <p:cNvGrpSpPr/>
          <p:nvPr/>
        </p:nvGrpSpPr>
        <p:grpSpPr>
          <a:xfrm rot="0">
            <a:off x="-678004" y="-356069"/>
            <a:ext cx="19591665" cy="4381713"/>
            <a:chOff x="0" y="0"/>
            <a:chExt cx="4812765" cy="1076384"/>
          </a:xfrm>
        </p:grpSpPr>
        <p:sp>
          <p:nvSpPr>
            <p:cNvPr name="Freeform 10" id="10"/>
            <p:cNvSpPr/>
            <p:nvPr/>
          </p:nvSpPr>
          <p:spPr>
            <a:xfrm flipH="false" flipV="false" rot="0">
              <a:off x="0" y="0"/>
              <a:ext cx="4812765" cy="1076384"/>
            </a:xfrm>
            <a:custGeom>
              <a:avLst/>
              <a:gdLst/>
              <a:ahLst/>
              <a:cxnLst/>
              <a:rect r="r" b="b" t="t" l="l"/>
              <a:pathLst>
                <a:path h="1076384" w="4812765">
                  <a:moveTo>
                    <a:pt x="0" y="0"/>
                  </a:moveTo>
                  <a:lnTo>
                    <a:pt x="4812765" y="0"/>
                  </a:lnTo>
                  <a:lnTo>
                    <a:pt x="4812765" y="1076384"/>
                  </a:lnTo>
                  <a:lnTo>
                    <a:pt x="0" y="1076384"/>
                  </a:lnTo>
                  <a:close/>
                </a:path>
              </a:pathLst>
            </a:custGeom>
            <a:blipFill>
              <a:blip r:embed="rId4">
                <a:alphaModFix amt="20999"/>
              </a:blip>
              <a:stretch>
                <a:fillRect l="0" t="-24485" r="0" b="-127021"/>
              </a:stretch>
            </a:blipFill>
          </p:spPr>
        </p:sp>
      </p:grpSp>
      <p:sp>
        <p:nvSpPr>
          <p:cNvPr name="Freeform 11" id="11"/>
          <p:cNvSpPr/>
          <p:nvPr/>
        </p:nvSpPr>
        <p:spPr>
          <a:xfrm flipH="false" flipV="false" rot="-10800000">
            <a:off x="16805345" y="573626"/>
            <a:ext cx="489038" cy="811681"/>
          </a:xfrm>
          <a:custGeom>
            <a:avLst/>
            <a:gdLst/>
            <a:ahLst/>
            <a:cxnLst/>
            <a:rect r="r" b="b" t="t" l="l"/>
            <a:pathLst>
              <a:path h="811681" w="489038">
                <a:moveTo>
                  <a:pt x="0" y="0"/>
                </a:moveTo>
                <a:lnTo>
                  <a:pt x="489038" y="0"/>
                </a:lnTo>
                <a:lnTo>
                  <a:pt x="489038" y="811680"/>
                </a:lnTo>
                <a:lnTo>
                  <a:pt x="0" y="81168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12" id="12"/>
          <p:cNvGrpSpPr/>
          <p:nvPr/>
        </p:nvGrpSpPr>
        <p:grpSpPr>
          <a:xfrm rot="0">
            <a:off x="17294383" y="9417473"/>
            <a:ext cx="593105" cy="618008"/>
            <a:chOff x="0" y="0"/>
            <a:chExt cx="1116490" cy="1163370"/>
          </a:xfrm>
        </p:grpSpPr>
        <p:sp>
          <p:nvSpPr>
            <p:cNvPr name="Freeform 13" id="13"/>
            <p:cNvSpPr/>
            <p:nvPr/>
          </p:nvSpPr>
          <p:spPr>
            <a:xfrm flipH="false" flipV="false" rot="0">
              <a:off x="0" y="0"/>
              <a:ext cx="1116490" cy="1163370"/>
            </a:xfrm>
            <a:custGeom>
              <a:avLst/>
              <a:gdLst/>
              <a:ahLst/>
              <a:cxnLst/>
              <a:rect r="r" b="b" t="t" l="l"/>
              <a:pathLst>
                <a:path h="1163370" w="1116490">
                  <a:moveTo>
                    <a:pt x="558245" y="0"/>
                  </a:moveTo>
                  <a:cubicBezTo>
                    <a:pt x="249935" y="0"/>
                    <a:pt x="0" y="260429"/>
                    <a:pt x="0" y="581685"/>
                  </a:cubicBezTo>
                  <a:cubicBezTo>
                    <a:pt x="0" y="902941"/>
                    <a:pt x="249935" y="1163370"/>
                    <a:pt x="558245" y="1163370"/>
                  </a:cubicBezTo>
                  <a:cubicBezTo>
                    <a:pt x="866556" y="1163370"/>
                    <a:pt x="1116490" y="902941"/>
                    <a:pt x="1116490" y="581685"/>
                  </a:cubicBezTo>
                  <a:cubicBezTo>
                    <a:pt x="1116490" y="260429"/>
                    <a:pt x="866556" y="0"/>
                    <a:pt x="558245" y="0"/>
                  </a:cubicBezTo>
                  <a:close/>
                </a:path>
              </a:pathLst>
            </a:custGeom>
            <a:solidFill>
              <a:srgbClr val="1D3557"/>
            </a:solidFill>
          </p:spPr>
        </p:sp>
        <p:sp>
          <p:nvSpPr>
            <p:cNvPr name="TextBox 14" id="14"/>
            <p:cNvSpPr txBox="true"/>
            <p:nvPr/>
          </p:nvSpPr>
          <p:spPr>
            <a:xfrm>
              <a:off x="104671" y="51916"/>
              <a:ext cx="907148" cy="1002388"/>
            </a:xfrm>
            <a:prstGeom prst="rect">
              <a:avLst/>
            </a:prstGeom>
          </p:spPr>
          <p:txBody>
            <a:bodyPr anchor="ctr" rtlCol="false" tIns="50800" lIns="50800" bIns="50800" rIns="50800"/>
            <a:lstStyle/>
            <a:p>
              <a:pPr algn="ctr">
                <a:lnSpc>
                  <a:spcPts val="2379"/>
                </a:lnSpc>
              </a:pPr>
              <a:r>
                <a:rPr lang="en-US" b="true" sz="1699">
                  <a:solidFill>
                    <a:srgbClr val="FFFFFF"/>
                  </a:solidFill>
                  <a:latin typeface="Poppins Bold"/>
                  <a:ea typeface="Poppins Bold"/>
                  <a:cs typeface="Poppins Bold"/>
                  <a:sym typeface="Poppins Bold"/>
                </a:rPr>
                <a:t>1</a:t>
              </a:r>
            </a:p>
          </p:txBody>
        </p:sp>
      </p:grpSp>
      <p:sp>
        <p:nvSpPr>
          <p:cNvPr name="TextBox 15" id="15"/>
          <p:cNvSpPr txBox="true"/>
          <p:nvPr/>
        </p:nvSpPr>
        <p:spPr>
          <a:xfrm rot="0">
            <a:off x="9224541" y="5265540"/>
            <a:ext cx="8496312" cy="4204833"/>
          </a:xfrm>
          <a:prstGeom prst="rect">
            <a:avLst/>
          </a:prstGeom>
        </p:spPr>
        <p:txBody>
          <a:bodyPr anchor="t" rtlCol="false" tIns="0" lIns="0" bIns="0" rIns="0">
            <a:spAutoFit/>
          </a:bodyPr>
          <a:lstStyle/>
          <a:p>
            <a:pPr algn="just" marL="280668" indent="-140334" lvl="1">
              <a:lnSpc>
                <a:spcPts val="1585"/>
              </a:lnSpc>
              <a:buAutoNum type="arabicPeriod" startAt="1"/>
            </a:pPr>
          </a:p>
          <a:p>
            <a:pPr algn="just" marL="561339" indent="-280669" lvl="1">
              <a:lnSpc>
                <a:spcPts val="3171"/>
              </a:lnSpc>
              <a:buAutoNum type="arabicPeriod" startAt="1"/>
            </a:pPr>
            <a:r>
              <a:rPr lang="en-US" sz="2599">
                <a:solidFill>
                  <a:srgbClr val="000000"/>
                </a:solidFill>
                <a:latin typeface="Poppins"/>
                <a:ea typeface="Poppins"/>
                <a:cs typeface="Poppins"/>
                <a:sym typeface="Poppins"/>
              </a:rPr>
              <a:t>Life Skills Education (LSE) has emerged as a critical initiative to empower these vulnerable populations by providing essential skills for survival, self-reliance, and psychosocial well-being. This program is especially important for IDPs, as it helps them cope with trauma, adjust to their new circumstances, and reintegrate into society. By focusing on practical life skills, LSE aims to enhance the quality of life for IDPs and reduce aid dependence.</a:t>
            </a:r>
          </a:p>
        </p:txBody>
      </p:sp>
      <p:sp>
        <p:nvSpPr>
          <p:cNvPr name="TextBox 16" id="16"/>
          <p:cNvSpPr txBox="true"/>
          <p:nvPr/>
        </p:nvSpPr>
        <p:spPr>
          <a:xfrm rot="0">
            <a:off x="104775" y="5437459"/>
            <a:ext cx="8496312" cy="3014307"/>
          </a:xfrm>
          <a:prstGeom prst="rect">
            <a:avLst/>
          </a:prstGeom>
        </p:spPr>
        <p:txBody>
          <a:bodyPr anchor="t" rtlCol="false" tIns="0" lIns="0" bIns="0" rIns="0">
            <a:spAutoFit/>
          </a:bodyPr>
          <a:lstStyle/>
          <a:p>
            <a:pPr algn="just">
              <a:lnSpc>
                <a:spcPts val="3171"/>
              </a:lnSpc>
            </a:pPr>
            <a:r>
              <a:rPr lang="en-US" sz="2599">
                <a:solidFill>
                  <a:srgbClr val="000000"/>
                </a:solidFill>
                <a:latin typeface="Poppins"/>
                <a:ea typeface="Poppins"/>
                <a:cs typeface="Poppins"/>
                <a:sym typeface="Poppins"/>
              </a:rPr>
              <a:t>The humanitarian crisis in Nigeria, marked by the displacement of millions due to insurgency and communal conflicts, has resulted in a significant rise in Internally Displaced Persons (IDPs). In Abuja's Federal Capital Territory (FCT), many IDPs reside in camps with limited access to essential needs like shelter, food, and education. </a:t>
            </a:r>
          </a:p>
          <a:p>
            <a:pPr algn="just">
              <a:lnSpc>
                <a:spcPts val="1585"/>
              </a:lnSpc>
            </a:pPr>
          </a:p>
        </p:txBody>
      </p:sp>
      <p:sp>
        <p:nvSpPr>
          <p:cNvPr name="TextBox 17" id="17"/>
          <p:cNvSpPr txBox="true"/>
          <p:nvPr/>
        </p:nvSpPr>
        <p:spPr>
          <a:xfrm rot="0">
            <a:off x="6941783" y="4387140"/>
            <a:ext cx="6468089" cy="756426"/>
          </a:xfrm>
          <a:prstGeom prst="rect">
            <a:avLst/>
          </a:prstGeom>
        </p:spPr>
        <p:txBody>
          <a:bodyPr anchor="t" rtlCol="false" tIns="0" lIns="0" bIns="0" rIns="0">
            <a:spAutoFit/>
          </a:bodyPr>
          <a:lstStyle/>
          <a:p>
            <a:pPr algn="l">
              <a:lnSpc>
                <a:spcPts val="5345"/>
              </a:lnSpc>
            </a:pPr>
            <a:r>
              <a:rPr lang="en-US" b="true" sz="5292">
                <a:solidFill>
                  <a:srgbClr val="1D3557"/>
                </a:solidFill>
                <a:latin typeface="Poppins Bold"/>
                <a:ea typeface="Poppins Bold"/>
                <a:cs typeface="Poppins Bold"/>
                <a:sym typeface="Poppins Bold"/>
              </a:rPr>
              <a:t>INTRODUCTION</a:t>
            </a:r>
          </a:p>
        </p:txBody>
      </p:sp>
      <p:sp>
        <p:nvSpPr>
          <p:cNvPr name="TextBox 18" id="18"/>
          <p:cNvSpPr txBox="true"/>
          <p:nvPr/>
        </p:nvSpPr>
        <p:spPr>
          <a:xfrm rot="0">
            <a:off x="14276875" y="725433"/>
            <a:ext cx="9766367" cy="441391"/>
          </a:xfrm>
          <a:prstGeom prst="rect">
            <a:avLst/>
          </a:prstGeom>
        </p:spPr>
        <p:txBody>
          <a:bodyPr anchor="t" rtlCol="false" tIns="0" lIns="0" bIns="0" rIns="0">
            <a:spAutoFit/>
          </a:bodyPr>
          <a:lstStyle/>
          <a:p>
            <a:pPr algn="l">
              <a:lnSpc>
                <a:spcPts val="3499"/>
              </a:lnSpc>
            </a:pPr>
            <a:r>
              <a:rPr lang="en-US" sz="2499" b="true">
                <a:solidFill>
                  <a:srgbClr val="FFFFFF"/>
                </a:solidFill>
                <a:latin typeface="Poppins Bold"/>
                <a:ea typeface="Poppins Bold"/>
                <a:cs typeface="Poppins Bold"/>
                <a:sym typeface="Poppins Bold"/>
              </a:rPr>
              <a:t>LSE ABUJA</a:t>
            </a:r>
          </a:p>
        </p:txBody>
      </p:sp>
      <p:sp>
        <p:nvSpPr>
          <p:cNvPr name="TextBox 19" id="19"/>
          <p:cNvSpPr txBox="true"/>
          <p:nvPr/>
        </p:nvSpPr>
        <p:spPr>
          <a:xfrm rot="0">
            <a:off x="7602481" y="9935313"/>
            <a:ext cx="2949713" cy="209862"/>
          </a:xfrm>
          <a:prstGeom prst="rect">
            <a:avLst/>
          </a:prstGeom>
        </p:spPr>
        <p:txBody>
          <a:bodyPr anchor="t" rtlCol="false" tIns="0" lIns="0" bIns="0" rIns="0">
            <a:spAutoFit/>
          </a:bodyPr>
          <a:lstStyle/>
          <a:p>
            <a:pPr algn="l">
              <a:lnSpc>
                <a:spcPts val="1788"/>
              </a:lnSpc>
            </a:pPr>
            <a:r>
              <a:rPr lang="en-US" sz="1490">
                <a:solidFill>
                  <a:srgbClr val="000000"/>
                </a:solidFill>
                <a:latin typeface="Etna Sans Serif"/>
                <a:ea typeface="Etna Sans Serif"/>
                <a:cs typeface="Etna Sans Serif"/>
                <a:sym typeface="Etna Sans Serif"/>
              </a:rPr>
              <a:t>Source: UNICEF, 2020; UNHCR, 2021</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0800000">
            <a:off x="17100506" y="540310"/>
            <a:ext cx="489038" cy="811681"/>
          </a:xfrm>
          <a:custGeom>
            <a:avLst/>
            <a:gdLst/>
            <a:ahLst/>
            <a:cxnLst/>
            <a:rect r="r" b="b" t="t" l="l"/>
            <a:pathLst>
              <a:path h="811681" w="489038">
                <a:moveTo>
                  <a:pt x="0" y="0"/>
                </a:moveTo>
                <a:lnTo>
                  <a:pt x="489038" y="0"/>
                </a:lnTo>
                <a:lnTo>
                  <a:pt x="489038" y="811680"/>
                </a:lnTo>
                <a:lnTo>
                  <a:pt x="0" y="81168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981075" y="1865669"/>
            <a:ext cx="9288965" cy="7373581"/>
          </a:xfrm>
          <a:prstGeom prst="rect">
            <a:avLst/>
          </a:prstGeom>
        </p:spPr>
        <p:txBody>
          <a:bodyPr anchor="t" rtlCol="false" tIns="0" lIns="0" bIns="0" rIns="0">
            <a:spAutoFit/>
          </a:bodyPr>
          <a:lstStyle/>
          <a:p>
            <a:pPr algn="just">
              <a:lnSpc>
                <a:spcPts val="3640"/>
              </a:lnSpc>
            </a:pPr>
            <a:r>
              <a:rPr lang="en-US" sz="2600">
                <a:solidFill>
                  <a:srgbClr val="000000"/>
                </a:solidFill>
                <a:latin typeface="Poppins"/>
                <a:ea typeface="Poppins"/>
                <a:cs typeface="Poppins"/>
                <a:sym typeface="Poppins"/>
              </a:rPr>
              <a:t>The aim of this study is to empower IDPs in FCT, Abuja, by enhancing their access to humanitarian services and promoting sustainable integration into host communities through Life Skills Education (LSE), focusing on psychosocial well-being, coping abilities, and integration skills. The specific objectives are to:</a:t>
            </a:r>
          </a:p>
          <a:p>
            <a:pPr algn="just">
              <a:lnSpc>
                <a:spcPts val="1399"/>
              </a:lnSpc>
            </a:pPr>
          </a:p>
          <a:p>
            <a:pPr algn="just" marL="561341" indent="-280670" lvl="1">
              <a:lnSpc>
                <a:spcPts val="3640"/>
              </a:lnSpc>
              <a:buFont typeface="Arial"/>
              <a:buChar char="•"/>
            </a:pPr>
            <a:r>
              <a:rPr lang="en-US" sz="2600">
                <a:solidFill>
                  <a:srgbClr val="000000"/>
                </a:solidFill>
                <a:latin typeface="Poppins"/>
                <a:ea typeface="Poppins"/>
                <a:cs typeface="Poppins"/>
                <a:sym typeface="Poppins"/>
              </a:rPr>
              <a:t>Co-design and implement a culturally adapted LSE intervention curriculum with IDP communities and local stakeholders in Nigeria</a:t>
            </a:r>
          </a:p>
          <a:p>
            <a:pPr algn="just">
              <a:lnSpc>
                <a:spcPts val="1399"/>
              </a:lnSpc>
            </a:pPr>
          </a:p>
          <a:p>
            <a:pPr algn="just" marL="561341" indent="-280670" lvl="1">
              <a:lnSpc>
                <a:spcPts val="3640"/>
              </a:lnSpc>
              <a:buFont typeface="Arial"/>
              <a:buChar char="•"/>
            </a:pPr>
            <a:r>
              <a:rPr lang="en-US" sz="2600">
                <a:solidFill>
                  <a:srgbClr val="000000"/>
                </a:solidFill>
                <a:latin typeface="Poppins"/>
                <a:ea typeface="Poppins"/>
                <a:cs typeface="Poppins"/>
                <a:sym typeface="Poppins"/>
              </a:rPr>
              <a:t>Evaluate the effectiveness of a culturally adapted LSE intervention in improving mental health and psychosocial outcomes among IDPs</a:t>
            </a:r>
          </a:p>
          <a:p>
            <a:pPr algn="just">
              <a:lnSpc>
                <a:spcPts val="1399"/>
              </a:lnSpc>
            </a:pPr>
          </a:p>
          <a:p>
            <a:pPr algn="just" marL="561341" indent="-280670" lvl="1">
              <a:lnSpc>
                <a:spcPts val="3640"/>
              </a:lnSpc>
              <a:buFont typeface="Arial"/>
              <a:buChar char="•"/>
            </a:pPr>
            <a:r>
              <a:rPr lang="en-US" sz="2600">
                <a:solidFill>
                  <a:srgbClr val="000000"/>
                </a:solidFill>
                <a:latin typeface="Poppins"/>
                <a:ea typeface="Poppins"/>
                <a:cs typeface="Poppins"/>
                <a:sym typeface="Poppins"/>
              </a:rPr>
              <a:t>C</a:t>
            </a:r>
            <a:r>
              <a:rPr lang="en-US" sz="2600">
                <a:solidFill>
                  <a:srgbClr val="000000"/>
                </a:solidFill>
                <a:latin typeface="Poppins"/>
                <a:ea typeface="Poppins"/>
                <a:cs typeface="Poppins"/>
                <a:sym typeface="Poppins"/>
              </a:rPr>
              <a:t>ompare the implementation outcomes of in-person vs. Mobile (WhatsApp) facilitated delivery models for the LSE intervention</a:t>
            </a:r>
          </a:p>
        </p:txBody>
      </p:sp>
      <p:sp>
        <p:nvSpPr>
          <p:cNvPr name="Freeform 4" id="4"/>
          <p:cNvSpPr/>
          <p:nvPr/>
        </p:nvSpPr>
        <p:spPr>
          <a:xfrm flipH="false" flipV="false" rot="0">
            <a:off x="10659665" y="2371044"/>
            <a:ext cx="7628335" cy="6287598"/>
          </a:xfrm>
          <a:custGeom>
            <a:avLst/>
            <a:gdLst/>
            <a:ahLst/>
            <a:cxnLst/>
            <a:rect r="r" b="b" t="t" l="l"/>
            <a:pathLst>
              <a:path h="6287598" w="7628335">
                <a:moveTo>
                  <a:pt x="0" y="0"/>
                </a:moveTo>
                <a:lnTo>
                  <a:pt x="7628335" y="0"/>
                </a:lnTo>
                <a:lnTo>
                  <a:pt x="7628335" y="6287597"/>
                </a:lnTo>
                <a:lnTo>
                  <a:pt x="0" y="6287597"/>
                </a:lnTo>
                <a:lnTo>
                  <a:pt x="0" y="0"/>
                </a:lnTo>
                <a:close/>
              </a:path>
            </a:pathLst>
          </a:custGeom>
          <a:blipFill>
            <a:blip r:embed="rId4"/>
            <a:stretch>
              <a:fillRect l="0" t="0" r="0" b="0"/>
            </a:stretch>
          </a:blipFill>
        </p:spPr>
      </p:sp>
      <p:sp>
        <p:nvSpPr>
          <p:cNvPr name="TextBox 5" id="5"/>
          <p:cNvSpPr txBox="true"/>
          <p:nvPr/>
        </p:nvSpPr>
        <p:spPr>
          <a:xfrm rot="0">
            <a:off x="1028700" y="595312"/>
            <a:ext cx="6898085" cy="711167"/>
          </a:xfrm>
          <a:prstGeom prst="rect">
            <a:avLst/>
          </a:prstGeom>
        </p:spPr>
        <p:txBody>
          <a:bodyPr anchor="t" rtlCol="false" tIns="0" lIns="0" bIns="0" rIns="0">
            <a:spAutoFit/>
          </a:bodyPr>
          <a:lstStyle/>
          <a:p>
            <a:pPr algn="l">
              <a:lnSpc>
                <a:spcPts val="5050"/>
              </a:lnSpc>
            </a:pPr>
            <a:r>
              <a:rPr lang="en-US" b="true" sz="5000">
                <a:solidFill>
                  <a:srgbClr val="1D3557"/>
                </a:solidFill>
                <a:latin typeface="Poppins Bold"/>
                <a:ea typeface="Poppins Bold"/>
                <a:cs typeface="Poppins Bold"/>
                <a:sym typeface="Poppins Bold"/>
              </a:rPr>
              <a:t>AIM AND OBJECTIVES</a:t>
            </a:r>
          </a:p>
        </p:txBody>
      </p:sp>
      <p:sp>
        <p:nvSpPr>
          <p:cNvPr name="TextBox 6" id="6"/>
          <p:cNvSpPr txBox="true"/>
          <p:nvPr/>
        </p:nvSpPr>
        <p:spPr>
          <a:xfrm rot="0">
            <a:off x="14276875" y="725433"/>
            <a:ext cx="9766367" cy="441391"/>
          </a:xfrm>
          <a:prstGeom prst="rect">
            <a:avLst/>
          </a:prstGeom>
        </p:spPr>
        <p:txBody>
          <a:bodyPr anchor="t" rtlCol="false" tIns="0" lIns="0" bIns="0" rIns="0">
            <a:spAutoFit/>
          </a:bodyPr>
          <a:lstStyle/>
          <a:p>
            <a:pPr algn="l">
              <a:lnSpc>
                <a:spcPts val="3499"/>
              </a:lnSpc>
            </a:pPr>
            <a:r>
              <a:rPr lang="en-US" sz="2499" b="true">
                <a:solidFill>
                  <a:srgbClr val="1D3557"/>
                </a:solidFill>
                <a:latin typeface="Poppins Bold"/>
                <a:ea typeface="Poppins Bold"/>
                <a:cs typeface="Poppins Bold"/>
                <a:sym typeface="Poppins Bold"/>
              </a:rPr>
              <a:t>LSE ABUJA</a:t>
            </a:r>
          </a:p>
        </p:txBody>
      </p:sp>
      <p:grpSp>
        <p:nvGrpSpPr>
          <p:cNvPr name="Group 7" id="7"/>
          <p:cNvGrpSpPr/>
          <p:nvPr/>
        </p:nvGrpSpPr>
        <p:grpSpPr>
          <a:xfrm rot="0">
            <a:off x="-1618660" y="9718994"/>
            <a:ext cx="22136717" cy="3086100"/>
            <a:chOff x="0" y="0"/>
            <a:chExt cx="5830246" cy="812800"/>
          </a:xfrm>
        </p:grpSpPr>
        <p:sp>
          <p:nvSpPr>
            <p:cNvPr name="Freeform 8" id="8"/>
            <p:cNvSpPr/>
            <p:nvPr/>
          </p:nvSpPr>
          <p:spPr>
            <a:xfrm flipH="false" flipV="false" rot="0">
              <a:off x="0" y="0"/>
              <a:ext cx="5830246" cy="812800"/>
            </a:xfrm>
            <a:custGeom>
              <a:avLst/>
              <a:gdLst/>
              <a:ahLst/>
              <a:cxnLst/>
              <a:rect r="r" b="b" t="t" l="l"/>
              <a:pathLst>
                <a:path h="812800" w="5830246">
                  <a:moveTo>
                    <a:pt x="0" y="0"/>
                  </a:moveTo>
                  <a:lnTo>
                    <a:pt x="5830246" y="0"/>
                  </a:lnTo>
                  <a:lnTo>
                    <a:pt x="5830246" y="812800"/>
                  </a:lnTo>
                  <a:lnTo>
                    <a:pt x="0" y="812800"/>
                  </a:lnTo>
                  <a:close/>
                </a:path>
              </a:pathLst>
            </a:custGeom>
            <a:solidFill>
              <a:srgbClr val="1D3557"/>
            </a:solidFill>
          </p:spPr>
        </p:sp>
        <p:sp>
          <p:nvSpPr>
            <p:cNvPr name="TextBox 9" id="9"/>
            <p:cNvSpPr txBox="true"/>
            <p:nvPr/>
          </p:nvSpPr>
          <p:spPr>
            <a:xfrm>
              <a:off x="0" y="-57150"/>
              <a:ext cx="5830246" cy="869950"/>
            </a:xfrm>
            <a:prstGeom prst="rect">
              <a:avLst/>
            </a:prstGeom>
          </p:spPr>
          <p:txBody>
            <a:bodyPr anchor="ctr" rtlCol="false" tIns="50800" lIns="50800" bIns="50800" rIns="50800"/>
            <a:lstStyle/>
            <a:p>
              <a:pPr algn="ctr">
                <a:lnSpc>
                  <a:spcPts val="2379"/>
                </a:lnSpc>
              </a:pPr>
            </a:p>
          </p:txBody>
        </p:sp>
      </p:grpSp>
      <p:grpSp>
        <p:nvGrpSpPr>
          <p:cNvPr name="Group 10" id="10"/>
          <p:cNvGrpSpPr/>
          <p:nvPr/>
        </p:nvGrpSpPr>
        <p:grpSpPr>
          <a:xfrm rot="0">
            <a:off x="17294383" y="9417473"/>
            <a:ext cx="593105" cy="618008"/>
            <a:chOff x="0" y="0"/>
            <a:chExt cx="1116490" cy="1163370"/>
          </a:xfrm>
        </p:grpSpPr>
        <p:sp>
          <p:nvSpPr>
            <p:cNvPr name="Freeform 11" id="11"/>
            <p:cNvSpPr/>
            <p:nvPr/>
          </p:nvSpPr>
          <p:spPr>
            <a:xfrm flipH="false" flipV="false" rot="0">
              <a:off x="0" y="0"/>
              <a:ext cx="1116490" cy="1163370"/>
            </a:xfrm>
            <a:custGeom>
              <a:avLst/>
              <a:gdLst/>
              <a:ahLst/>
              <a:cxnLst/>
              <a:rect r="r" b="b" t="t" l="l"/>
              <a:pathLst>
                <a:path h="1163370" w="1116490">
                  <a:moveTo>
                    <a:pt x="558245" y="0"/>
                  </a:moveTo>
                  <a:cubicBezTo>
                    <a:pt x="249935" y="0"/>
                    <a:pt x="0" y="260429"/>
                    <a:pt x="0" y="581685"/>
                  </a:cubicBezTo>
                  <a:cubicBezTo>
                    <a:pt x="0" y="902941"/>
                    <a:pt x="249935" y="1163370"/>
                    <a:pt x="558245" y="1163370"/>
                  </a:cubicBezTo>
                  <a:cubicBezTo>
                    <a:pt x="866556" y="1163370"/>
                    <a:pt x="1116490" y="902941"/>
                    <a:pt x="1116490" y="581685"/>
                  </a:cubicBezTo>
                  <a:cubicBezTo>
                    <a:pt x="1116490" y="260429"/>
                    <a:pt x="866556" y="0"/>
                    <a:pt x="558245" y="0"/>
                  </a:cubicBezTo>
                  <a:close/>
                </a:path>
              </a:pathLst>
            </a:custGeom>
            <a:solidFill>
              <a:srgbClr val="1D3557"/>
            </a:solidFill>
          </p:spPr>
        </p:sp>
        <p:sp>
          <p:nvSpPr>
            <p:cNvPr name="TextBox 12" id="12"/>
            <p:cNvSpPr txBox="true"/>
            <p:nvPr/>
          </p:nvSpPr>
          <p:spPr>
            <a:xfrm>
              <a:off x="104671" y="51916"/>
              <a:ext cx="907148" cy="1002388"/>
            </a:xfrm>
            <a:prstGeom prst="rect">
              <a:avLst/>
            </a:prstGeom>
          </p:spPr>
          <p:txBody>
            <a:bodyPr anchor="ctr" rtlCol="false" tIns="50800" lIns="50800" bIns="50800" rIns="50800"/>
            <a:lstStyle/>
            <a:p>
              <a:pPr algn="ctr">
                <a:lnSpc>
                  <a:spcPts val="2379"/>
                </a:lnSpc>
              </a:pPr>
              <a:r>
                <a:rPr lang="en-US" b="true" sz="1699">
                  <a:solidFill>
                    <a:srgbClr val="FFFFFF"/>
                  </a:solidFill>
                  <a:latin typeface="Poppins Bold"/>
                  <a:ea typeface="Poppins Bold"/>
                  <a:cs typeface="Poppins Bold"/>
                  <a:sym typeface="Poppins Bold"/>
                </a:rPr>
                <a:t>2</a:t>
              </a:r>
            </a:p>
          </p:txBody>
        </p:sp>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1147" r="0" b="-11147"/>
            </a:stretch>
          </a:blipFill>
        </p:spPr>
      </p:sp>
      <p:grpSp>
        <p:nvGrpSpPr>
          <p:cNvPr name="Group 3" id="3"/>
          <p:cNvGrpSpPr/>
          <p:nvPr/>
        </p:nvGrpSpPr>
        <p:grpSpPr>
          <a:xfrm rot="0">
            <a:off x="-1618660" y="9718994"/>
            <a:ext cx="22136717" cy="3086100"/>
            <a:chOff x="0" y="0"/>
            <a:chExt cx="5830246" cy="812800"/>
          </a:xfrm>
        </p:grpSpPr>
        <p:sp>
          <p:nvSpPr>
            <p:cNvPr name="Freeform 4" id="4"/>
            <p:cNvSpPr/>
            <p:nvPr/>
          </p:nvSpPr>
          <p:spPr>
            <a:xfrm flipH="false" flipV="false" rot="0">
              <a:off x="0" y="0"/>
              <a:ext cx="5830246" cy="812800"/>
            </a:xfrm>
            <a:custGeom>
              <a:avLst/>
              <a:gdLst/>
              <a:ahLst/>
              <a:cxnLst/>
              <a:rect r="r" b="b" t="t" l="l"/>
              <a:pathLst>
                <a:path h="812800" w="5830246">
                  <a:moveTo>
                    <a:pt x="0" y="0"/>
                  </a:moveTo>
                  <a:lnTo>
                    <a:pt x="5830246" y="0"/>
                  </a:lnTo>
                  <a:lnTo>
                    <a:pt x="5830246" y="812800"/>
                  </a:lnTo>
                  <a:lnTo>
                    <a:pt x="0" y="812800"/>
                  </a:lnTo>
                  <a:close/>
                </a:path>
              </a:pathLst>
            </a:custGeom>
            <a:solidFill>
              <a:srgbClr val="1D3557"/>
            </a:solidFill>
          </p:spPr>
        </p:sp>
        <p:sp>
          <p:nvSpPr>
            <p:cNvPr name="TextBox 5" id="5"/>
            <p:cNvSpPr txBox="true"/>
            <p:nvPr/>
          </p:nvSpPr>
          <p:spPr>
            <a:xfrm>
              <a:off x="0" y="-57150"/>
              <a:ext cx="5830246" cy="869950"/>
            </a:xfrm>
            <a:prstGeom prst="rect">
              <a:avLst/>
            </a:prstGeom>
          </p:spPr>
          <p:txBody>
            <a:bodyPr anchor="ctr" rtlCol="false" tIns="50800" lIns="50800" bIns="50800" rIns="50800"/>
            <a:lstStyle/>
            <a:p>
              <a:pPr algn="ctr">
                <a:lnSpc>
                  <a:spcPts val="2379"/>
                </a:lnSpc>
              </a:pPr>
            </a:p>
          </p:txBody>
        </p:sp>
      </p:grpSp>
      <p:sp>
        <p:nvSpPr>
          <p:cNvPr name="TextBox 6" id="6"/>
          <p:cNvSpPr txBox="true"/>
          <p:nvPr/>
        </p:nvSpPr>
        <p:spPr>
          <a:xfrm rot="0">
            <a:off x="726825" y="664808"/>
            <a:ext cx="5368150" cy="756426"/>
          </a:xfrm>
          <a:prstGeom prst="rect">
            <a:avLst/>
          </a:prstGeom>
        </p:spPr>
        <p:txBody>
          <a:bodyPr anchor="t" rtlCol="false" tIns="0" lIns="0" bIns="0" rIns="0">
            <a:spAutoFit/>
          </a:bodyPr>
          <a:lstStyle/>
          <a:p>
            <a:pPr algn="l">
              <a:lnSpc>
                <a:spcPts val="5345"/>
              </a:lnSpc>
            </a:pPr>
            <a:r>
              <a:rPr lang="en-US" b="true" sz="5292">
                <a:solidFill>
                  <a:srgbClr val="1D3557"/>
                </a:solidFill>
                <a:latin typeface="Poppins Bold"/>
                <a:ea typeface="Poppins Bold"/>
                <a:cs typeface="Poppins Bold"/>
                <a:sym typeface="Poppins Bold"/>
              </a:rPr>
              <a:t>METHODOLOGY</a:t>
            </a:r>
          </a:p>
        </p:txBody>
      </p:sp>
      <p:sp>
        <p:nvSpPr>
          <p:cNvPr name="Freeform 7" id="7"/>
          <p:cNvSpPr/>
          <p:nvPr/>
        </p:nvSpPr>
        <p:spPr>
          <a:xfrm flipH="false" flipV="false" rot="0">
            <a:off x="680122" y="2123608"/>
            <a:ext cx="464701" cy="464701"/>
          </a:xfrm>
          <a:custGeom>
            <a:avLst/>
            <a:gdLst/>
            <a:ahLst/>
            <a:cxnLst/>
            <a:rect r="r" b="b" t="t" l="l"/>
            <a:pathLst>
              <a:path h="464701" w="464701">
                <a:moveTo>
                  <a:pt x="0" y="0"/>
                </a:moveTo>
                <a:lnTo>
                  <a:pt x="464700" y="0"/>
                </a:lnTo>
                <a:lnTo>
                  <a:pt x="464700" y="464701"/>
                </a:lnTo>
                <a:lnTo>
                  <a:pt x="0" y="46470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8" id="8"/>
          <p:cNvSpPr txBox="true"/>
          <p:nvPr/>
        </p:nvSpPr>
        <p:spPr>
          <a:xfrm rot="0">
            <a:off x="4070822" y="7856785"/>
            <a:ext cx="3792836" cy="529516"/>
          </a:xfrm>
          <a:prstGeom prst="rect">
            <a:avLst/>
          </a:prstGeom>
        </p:spPr>
        <p:txBody>
          <a:bodyPr anchor="t" rtlCol="false" tIns="0" lIns="0" bIns="0" rIns="0">
            <a:spAutoFit/>
          </a:bodyPr>
          <a:lstStyle/>
          <a:p>
            <a:pPr algn="ctr">
              <a:lnSpc>
                <a:spcPts val="2025"/>
              </a:lnSpc>
            </a:pPr>
            <a:r>
              <a:rPr lang="en-US" sz="1599" u="sng">
                <a:solidFill>
                  <a:srgbClr val="FFFFFF"/>
                </a:solidFill>
                <a:latin typeface="Poppins"/>
                <a:ea typeface="Poppins"/>
                <a:cs typeface="Poppins"/>
                <a:sym typeface="Poppins"/>
              </a:rPr>
              <a:t> </a:t>
            </a:r>
          </a:p>
          <a:p>
            <a:pPr algn="l">
              <a:lnSpc>
                <a:spcPts val="2025"/>
              </a:lnSpc>
            </a:pPr>
            <a:r>
              <a:rPr lang="en-US" b="true" sz="1599" u="sng">
                <a:solidFill>
                  <a:srgbClr val="FFFFFF"/>
                </a:solidFill>
                <a:latin typeface="Poppins Bold"/>
                <a:ea typeface="Poppins Bold"/>
                <a:cs typeface="Poppins Bold"/>
                <a:sym typeface="Poppins Bold"/>
              </a:rPr>
              <a:t>Global Outlook (IMF, WE3)</a:t>
            </a:r>
          </a:p>
        </p:txBody>
      </p:sp>
      <p:sp>
        <p:nvSpPr>
          <p:cNvPr name="TextBox 9" id="9"/>
          <p:cNvSpPr txBox="true"/>
          <p:nvPr/>
        </p:nvSpPr>
        <p:spPr>
          <a:xfrm rot="0">
            <a:off x="1144822" y="2279052"/>
            <a:ext cx="1134266" cy="309258"/>
          </a:xfrm>
          <a:prstGeom prst="rect">
            <a:avLst/>
          </a:prstGeom>
        </p:spPr>
        <p:txBody>
          <a:bodyPr anchor="t" rtlCol="false" tIns="0" lIns="0" bIns="0" rIns="0">
            <a:spAutoFit/>
          </a:bodyPr>
          <a:lstStyle/>
          <a:p>
            <a:pPr algn="l">
              <a:lnSpc>
                <a:spcPts val="2379"/>
              </a:lnSpc>
            </a:pPr>
            <a:r>
              <a:rPr lang="en-US" b="true" sz="1699" u="sng">
                <a:solidFill>
                  <a:srgbClr val="FFFFFF"/>
                </a:solidFill>
                <a:latin typeface="Poppins Bold"/>
                <a:ea typeface="Poppins Bold"/>
                <a:cs typeface="Poppins Bold"/>
                <a:sym typeface="Poppins Bold"/>
              </a:rPr>
              <a:t>Indicators</a:t>
            </a:r>
          </a:p>
        </p:txBody>
      </p:sp>
      <p:sp>
        <p:nvSpPr>
          <p:cNvPr name="TextBox 10" id="10"/>
          <p:cNvSpPr txBox="true"/>
          <p:nvPr/>
        </p:nvSpPr>
        <p:spPr>
          <a:xfrm rot="0">
            <a:off x="4896458" y="2104413"/>
            <a:ext cx="836566" cy="604533"/>
          </a:xfrm>
          <a:prstGeom prst="rect">
            <a:avLst/>
          </a:prstGeom>
        </p:spPr>
        <p:txBody>
          <a:bodyPr anchor="t" rtlCol="false" tIns="0" lIns="0" bIns="0" rIns="0">
            <a:spAutoFit/>
          </a:bodyPr>
          <a:lstStyle/>
          <a:p>
            <a:pPr algn="l">
              <a:lnSpc>
                <a:spcPts val="2379"/>
              </a:lnSpc>
            </a:pPr>
            <a:r>
              <a:rPr lang="en-US" b="true" sz="1699" u="sng">
                <a:solidFill>
                  <a:srgbClr val="FFFFFF"/>
                </a:solidFill>
                <a:latin typeface="Poppins Bold"/>
                <a:ea typeface="Poppins Bold"/>
                <a:cs typeface="Poppins Bold"/>
                <a:sym typeface="Poppins Bold"/>
              </a:rPr>
              <a:t>Last Period</a:t>
            </a:r>
          </a:p>
        </p:txBody>
      </p:sp>
      <p:sp>
        <p:nvSpPr>
          <p:cNvPr name="TextBox 11" id="11"/>
          <p:cNvSpPr txBox="true"/>
          <p:nvPr/>
        </p:nvSpPr>
        <p:spPr>
          <a:xfrm rot="0">
            <a:off x="7381440" y="2279052"/>
            <a:ext cx="1114844" cy="309258"/>
          </a:xfrm>
          <a:prstGeom prst="rect">
            <a:avLst/>
          </a:prstGeom>
        </p:spPr>
        <p:txBody>
          <a:bodyPr anchor="t" rtlCol="false" tIns="0" lIns="0" bIns="0" rIns="0">
            <a:spAutoFit/>
          </a:bodyPr>
          <a:lstStyle/>
          <a:p>
            <a:pPr algn="l">
              <a:lnSpc>
                <a:spcPts val="2379"/>
              </a:lnSpc>
            </a:pPr>
            <a:r>
              <a:rPr lang="en-US" b="true" sz="1699" u="sng">
                <a:solidFill>
                  <a:srgbClr val="FFFFFF"/>
                </a:solidFill>
                <a:latin typeface="Poppins Bold"/>
                <a:ea typeface="Poppins Bold"/>
                <a:cs typeface="Poppins Bold"/>
                <a:sym typeface="Poppins Bold"/>
              </a:rPr>
              <a:t>% Change</a:t>
            </a:r>
          </a:p>
        </p:txBody>
      </p:sp>
      <p:sp>
        <p:nvSpPr>
          <p:cNvPr name="TextBox 12" id="12"/>
          <p:cNvSpPr txBox="true"/>
          <p:nvPr/>
        </p:nvSpPr>
        <p:spPr>
          <a:xfrm rot="0">
            <a:off x="6094974" y="2104413"/>
            <a:ext cx="836566" cy="604533"/>
          </a:xfrm>
          <a:prstGeom prst="rect">
            <a:avLst/>
          </a:prstGeom>
        </p:spPr>
        <p:txBody>
          <a:bodyPr anchor="t" rtlCol="false" tIns="0" lIns="0" bIns="0" rIns="0">
            <a:spAutoFit/>
          </a:bodyPr>
          <a:lstStyle/>
          <a:p>
            <a:pPr algn="l">
              <a:lnSpc>
                <a:spcPts val="2379"/>
              </a:lnSpc>
            </a:pPr>
            <a:r>
              <a:rPr lang="en-US" b="true" sz="1699" u="sng">
                <a:solidFill>
                  <a:srgbClr val="FFFFFF"/>
                </a:solidFill>
                <a:latin typeface="Poppins Bold"/>
                <a:ea typeface="Poppins Bold"/>
                <a:cs typeface="Poppins Bold"/>
                <a:sym typeface="Poppins Bold"/>
              </a:rPr>
              <a:t>Recent Period</a:t>
            </a:r>
          </a:p>
        </p:txBody>
      </p:sp>
      <p:sp>
        <p:nvSpPr>
          <p:cNvPr name="TextBox 13" id="13"/>
          <p:cNvSpPr txBox="true"/>
          <p:nvPr/>
        </p:nvSpPr>
        <p:spPr>
          <a:xfrm rot="0">
            <a:off x="1326864" y="2142513"/>
            <a:ext cx="7169420" cy="7212751"/>
          </a:xfrm>
          <a:prstGeom prst="rect">
            <a:avLst/>
          </a:prstGeom>
        </p:spPr>
        <p:txBody>
          <a:bodyPr anchor="t" rtlCol="false" tIns="0" lIns="0" bIns="0" rIns="0">
            <a:spAutoFit/>
          </a:bodyPr>
          <a:lstStyle/>
          <a:p>
            <a:pPr algn="just">
              <a:lnSpc>
                <a:spcPts val="3172"/>
              </a:lnSpc>
            </a:pPr>
            <a:r>
              <a:rPr lang="en-US" sz="2600" b="true">
                <a:solidFill>
                  <a:srgbClr val="000000"/>
                </a:solidFill>
                <a:latin typeface="Poppins Bold"/>
                <a:ea typeface="Poppins Bold"/>
                <a:cs typeface="Poppins Bold"/>
                <a:sym typeface="Poppins Bold"/>
              </a:rPr>
              <a:t>Data Collection:</a:t>
            </a:r>
          </a:p>
          <a:p>
            <a:pPr algn="just">
              <a:lnSpc>
                <a:spcPts val="3172"/>
              </a:lnSpc>
            </a:pPr>
            <a:r>
              <a:rPr lang="en-US" sz="2600">
                <a:solidFill>
                  <a:srgbClr val="000000"/>
                </a:solidFill>
                <a:latin typeface="Poppins"/>
                <a:ea typeface="Poppins"/>
                <a:cs typeface="Poppins"/>
                <a:sym typeface="Poppins"/>
              </a:rPr>
              <a:t>Data were gathered by Brooks Insights using an LSE self-efficacy tool to assess IDPs' self-reported efficacy on 12 life skills. Implementation outcomes were measured using the Acceptability of Intervention Measure (AIM) and the Intervention Appropriateness Measure (IAM).</a:t>
            </a:r>
          </a:p>
          <a:p>
            <a:pPr algn="just">
              <a:lnSpc>
                <a:spcPts val="3172"/>
              </a:lnSpc>
            </a:pPr>
          </a:p>
          <a:p>
            <a:pPr algn="just">
              <a:lnSpc>
                <a:spcPts val="3172"/>
              </a:lnSpc>
            </a:pPr>
          </a:p>
          <a:p>
            <a:pPr algn="just">
              <a:lnSpc>
                <a:spcPts val="3172"/>
              </a:lnSpc>
            </a:pPr>
            <a:r>
              <a:rPr lang="en-US" sz="2600" b="true">
                <a:solidFill>
                  <a:srgbClr val="000000"/>
                </a:solidFill>
                <a:latin typeface="Poppins Bold"/>
                <a:ea typeface="Poppins Bold"/>
                <a:cs typeface="Poppins Bold"/>
                <a:sym typeface="Poppins Bold"/>
              </a:rPr>
              <a:t>Analysis:</a:t>
            </a:r>
          </a:p>
          <a:p>
            <a:pPr algn="just">
              <a:lnSpc>
                <a:spcPts val="3172"/>
              </a:lnSpc>
            </a:pPr>
            <a:r>
              <a:rPr lang="en-US" sz="2600">
                <a:solidFill>
                  <a:srgbClr val="000000"/>
                </a:solidFill>
                <a:latin typeface="Poppins"/>
                <a:ea typeface="Poppins"/>
                <a:cs typeface="Poppins"/>
                <a:sym typeface="Poppins"/>
              </a:rPr>
              <a:t>Mixed-effects linear regression was employed to evaluate the effectiveness of LSE in improving mental health and psychosocial well-being  based on AIM and IAM .The Models use the LSE as the fixed effects and the camp names as the random effects.</a:t>
            </a:r>
          </a:p>
        </p:txBody>
      </p:sp>
      <p:sp>
        <p:nvSpPr>
          <p:cNvPr name="Freeform 14" id="14"/>
          <p:cNvSpPr/>
          <p:nvPr/>
        </p:nvSpPr>
        <p:spPr>
          <a:xfrm flipH="false" flipV="false" rot="0">
            <a:off x="614345" y="6163653"/>
            <a:ext cx="464701" cy="464701"/>
          </a:xfrm>
          <a:custGeom>
            <a:avLst/>
            <a:gdLst/>
            <a:ahLst/>
            <a:cxnLst/>
            <a:rect r="r" b="b" t="t" l="l"/>
            <a:pathLst>
              <a:path h="464701" w="464701">
                <a:moveTo>
                  <a:pt x="0" y="0"/>
                </a:moveTo>
                <a:lnTo>
                  <a:pt x="464701" y="0"/>
                </a:lnTo>
                <a:lnTo>
                  <a:pt x="464701" y="464701"/>
                </a:lnTo>
                <a:lnTo>
                  <a:pt x="0" y="46470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5" id="15"/>
          <p:cNvSpPr/>
          <p:nvPr/>
        </p:nvSpPr>
        <p:spPr>
          <a:xfrm flipH="false" flipV="false" rot="-1678385">
            <a:off x="7908125" y="-3006331"/>
            <a:ext cx="3422722" cy="3422722"/>
          </a:xfrm>
          <a:custGeom>
            <a:avLst/>
            <a:gdLst/>
            <a:ahLst/>
            <a:cxnLst/>
            <a:rect r="r" b="b" t="t" l="l"/>
            <a:pathLst>
              <a:path h="3422722" w="3422722">
                <a:moveTo>
                  <a:pt x="0" y="0"/>
                </a:moveTo>
                <a:lnTo>
                  <a:pt x="3422722" y="0"/>
                </a:lnTo>
                <a:lnTo>
                  <a:pt x="3422722" y="3422722"/>
                </a:lnTo>
                <a:lnTo>
                  <a:pt x="0" y="342272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6" id="16"/>
          <p:cNvSpPr/>
          <p:nvPr/>
        </p:nvSpPr>
        <p:spPr>
          <a:xfrm flipH="false" flipV="false" rot="-10800000">
            <a:off x="17100506" y="540310"/>
            <a:ext cx="489038" cy="811681"/>
          </a:xfrm>
          <a:custGeom>
            <a:avLst/>
            <a:gdLst/>
            <a:ahLst/>
            <a:cxnLst/>
            <a:rect r="r" b="b" t="t" l="l"/>
            <a:pathLst>
              <a:path h="811681" w="489038">
                <a:moveTo>
                  <a:pt x="0" y="0"/>
                </a:moveTo>
                <a:lnTo>
                  <a:pt x="489038" y="0"/>
                </a:lnTo>
                <a:lnTo>
                  <a:pt x="489038" y="811680"/>
                </a:lnTo>
                <a:lnTo>
                  <a:pt x="0" y="81168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7" id="17"/>
          <p:cNvSpPr txBox="true"/>
          <p:nvPr/>
        </p:nvSpPr>
        <p:spPr>
          <a:xfrm rot="0">
            <a:off x="14276875" y="725433"/>
            <a:ext cx="9766367" cy="441391"/>
          </a:xfrm>
          <a:prstGeom prst="rect">
            <a:avLst/>
          </a:prstGeom>
        </p:spPr>
        <p:txBody>
          <a:bodyPr anchor="t" rtlCol="false" tIns="0" lIns="0" bIns="0" rIns="0">
            <a:spAutoFit/>
          </a:bodyPr>
          <a:lstStyle/>
          <a:p>
            <a:pPr algn="l">
              <a:lnSpc>
                <a:spcPts val="3499"/>
              </a:lnSpc>
            </a:pPr>
            <a:r>
              <a:rPr lang="en-US" sz="2499" b="true">
                <a:solidFill>
                  <a:srgbClr val="1D3557"/>
                </a:solidFill>
                <a:latin typeface="Poppins Bold"/>
                <a:ea typeface="Poppins Bold"/>
                <a:cs typeface="Poppins Bold"/>
                <a:sym typeface="Poppins Bold"/>
              </a:rPr>
              <a:t>LSE ABUJA</a:t>
            </a:r>
          </a:p>
        </p:txBody>
      </p:sp>
      <p:sp>
        <p:nvSpPr>
          <p:cNvPr name="Freeform 18" id="18"/>
          <p:cNvSpPr/>
          <p:nvPr/>
        </p:nvSpPr>
        <p:spPr>
          <a:xfrm flipH="false" flipV="false" rot="0">
            <a:off x="9443137" y="2171795"/>
            <a:ext cx="464701" cy="464701"/>
          </a:xfrm>
          <a:custGeom>
            <a:avLst/>
            <a:gdLst/>
            <a:ahLst/>
            <a:cxnLst/>
            <a:rect r="r" b="b" t="t" l="l"/>
            <a:pathLst>
              <a:path h="464701" w="464701">
                <a:moveTo>
                  <a:pt x="0" y="0"/>
                </a:moveTo>
                <a:lnTo>
                  <a:pt x="464701" y="0"/>
                </a:lnTo>
                <a:lnTo>
                  <a:pt x="464701" y="464701"/>
                </a:lnTo>
                <a:lnTo>
                  <a:pt x="0" y="46470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9" id="19"/>
          <p:cNvSpPr txBox="true"/>
          <p:nvPr/>
        </p:nvSpPr>
        <p:spPr>
          <a:xfrm rot="0">
            <a:off x="12833838" y="7904973"/>
            <a:ext cx="3792836" cy="529516"/>
          </a:xfrm>
          <a:prstGeom prst="rect">
            <a:avLst/>
          </a:prstGeom>
        </p:spPr>
        <p:txBody>
          <a:bodyPr anchor="t" rtlCol="false" tIns="0" lIns="0" bIns="0" rIns="0">
            <a:spAutoFit/>
          </a:bodyPr>
          <a:lstStyle/>
          <a:p>
            <a:pPr algn="ctr">
              <a:lnSpc>
                <a:spcPts val="2025"/>
              </a:lnSpc>
            </a:pPr>
            <a:r>
              <a:rPr lang="en-US" sz="1599" u="sng">
                <a:solidFill>
                  <a:srgbClr val="FFFFFF"/>
                </a:solidFill>
                <a:latin typeface="Poppins"/>
                <a:ea typeface="Poppins"/>
                <a:cs typeface="Poppins"/>
                <a:sym typeface="Poppins"/>
              </a:rPr>
              <a:t> </a:t>
            </a:r>
          </a:p>
          <a:p>
            <a:pPr algn="l">
              <a:lnSpc>
                <a:spcPts val="2025"/>
              </a:lnSpc>
            </a:pPr>
            <a:r>
              <a:rPr lang="en-US" b="true" sz="1599" u="sng">
                <a:solidFill>
                  <a:srgbClr val="FFFFFF"/>
                </a:solidFill>
                <a:latin typeface="Poppins Bold"/>
                <a:ea typeface="Poppins Bold"/>
                <a:cs typeface="Poppins Bold"/>
                <a:sym typeface="Poppins Bold"/>
              </a:rPr>
              <a:t>Global Outlook (IMF, WE3)</a:t>
            </a:r>
          </a:p>
        </p:txBody>
      </p:sp>
      <p:sp>
        <p:nvSpPr>
          <p:cNvPr name="TextBox 20" id="20"/>
          <p:cNvSpPr txBox="true"/>
          <p:nvPr/>
        </p:nvSpPr>
        <p:spPr>
          <a:xfrm rot="0">
            <a:off x="13659474" y="2152600"/>
            <a:ext cx="836566" cy="604533"/>
          </a:xfrm>
          <a:prstGeom prst="rect">
            <a:avLst/>
          </a:prstGeom>
        </p:spPr>
        <p:txBody>
          <a:bodyPr anchor="t" rtlCol="false" tIns="0" lIns="0" bIns="0" rIns="0">
            <a:spAutoFit/>
          </a:bodyPr>
          <a:lstStyle/>
          <a:p>
            <a:pPr algn="l">
              <a:lnSpc>
                <a:spcPts val="2379"/>
              </a:lnSpc>
            </a:pPr>
            <a:r>
              <a:rPr lang="en-US" b="true" sz="1699" u="sng">
                <a:solidFill>
                  <a:srgbClr val="FFFFFF"/>
                </a:solidFill>
                <a:latin typeface="Poppins Bold"/>
                <a:ea typeface="Poppins Bold"/>
                <a:cs typeface="Poppins Bold"/>
                <a:sym typeface="Poppins Bold"/>
              </a:rPr>
              <a:t>Last Period</a:t>
            </a:r>
          </a:p>
        </p:txBody>
      </p:sp>
      <p:sp>
        <p:nvSpPr>
          <p:cNvPr name="TextBox 21" id="21"/>
          <p:cNvSpPr txBox="true"/>
          <p:nvPr/>
        </p:nvSpPr>
        <p:spPr>
          <a:xfrm rot="0">
            <a:off x="16144456" y="2327239"/>
            <a:ext cx="1114844" cy="309258"/>
          </a:xfrm>
          <a:prstGeom prst="rect">
            <a:avLst/>
          </a:prstGeom>
        </p:spPr>
        <p:txBody>
          <a:bodyPr anchor="t" rtlCol="false" tIns="0" lIns="0" bIns="0" rIns="0">
            <a:spAutoFit/>
          </a:bodyPr>
          <a:lstStyle/>
          <a:p>
            <a:pPr algn="l">
              <a:lnSpc>
                <a:spcPts val="2379"/>
              </a:lnSpc>
            </a:pPr>
            <a:r>
              <a:rPr lang="en-US" b="true" sz="1699" u="sng">
                <a:solidFill>
                  <a:srgbClr val="FFFFFF"/>
                </a:solidFill>
                <a:latin typeface="Poppins Bold"/>
                <a:ea typeface="Poppins Bold"/>
                <a:cs typeface="Poppins Bold"/>
                <a:sym typeface="Poppins Bold"/>
              </a:rPr>
              <a:t>% Change</a:t>
            </a:r>
          </a:p>
        </p:txBody>
      </p:sp>
      <p:sp>
        <p:nvSpPr>
          <p:cNvPr name="TextBox 22" id="22"/>
          <p:cNvSpPr txBox="true"/>
          <p:nvPr/>
        </p:nvSpPr>
        <p:spPr>
          <a:xfrm rot="0">
            <a:off x="14857990" y="2152600"/>
            <a:ext cx="836566" cy="604533"/>
          </a:xfrm>
          <a:prstGeom prst="rect">
            <a:avLst/>
          </a:prstGeom>
        </p:spPr>
        <p:txBody>
          <a:bodyPr anchor="t" rtlCol="false" tIns="0" lIns="0" bIns="0" rIns="0">
            <a:spAutoFit/>
          </a:bodyPr>
          <a:lstStyle/>
          <a:p>
            <a:pPr algn="l">
              <a:lnSpc>
                <a:spcPts val="2379"/>
              </a:lnSpc>
            </a:pPr>
            <a:r>
              <a:rPr lang="en-US" b="true" sz="1699" u="sng">
                <a:solidFill>
                  <a:srgbClr val="FFFFFF"/>
                </a:solidFill>
                <a:latin typeface="Poppins Bold"/>
                <a:ea typeface="Poppins Bold"/>
                <a:cs typeface="Poppins Bold"/>
                <a:sym typeface="Poppins Bold"/>
              </a:rPr>
              <a:t>Recent Period</a:t>
            </a:r>
          </a:p>
        </p:txBody>
      </p:sp>
      <p:sp>
        <p:nvSpPr>
          <p:cNvPr name="TextBox 23" id="23"/>
          <p:cNvSpPr txBox="true"/>
          <p:nvPr/>
        </p:nvSpPr>
        <p:spPr>
          <a:xfrm rot="0">
            <a:off x="10089880" y="2190700"/>
            <a:ext cx="7169420" cy="6267640"/>
          </a:xfrm>
          <a:prstGeom prst="rect">
            <a:avLst/>
          </a:prstGeom>
        </p:spPr>
        <p:txBody>
          <a:bodyPr anchor="t" rtlCol="false" tIns="0" lIns="0" bIns="0" rIns="0">
            <a:spAutoFit/>
          </a:bodyPr>
          <a:lstStyle/>
          <a:p>
            <a:pPr algn="just">
              <a:lnSpc>
                <a:spcPts val="3172"/>
              </a:lnSpc>
            </a:pPr>
            <a:r>
              <a:rPr lang="en-US" sz="2600" b="true">
                <a:solidFill>
                  <a:srgbClr val="000000"/>
                </a:solidFill>
                <a:latin typeface="Poppins Bold"/>
                <a:ea typeface="Poppins Bold"/>
                <a:cs typeface="Poppins Bold"/>
                <a:sym typeface="Poppins Bold"/>
              </a:rPr>
              <a:t>Multicollinearity Adjustment:</a:t>
            </a:r>
          </a:p>
          <a:p>
            <a:pPr algn="just">
              <a:lnSpc>
                <a:spcPts val="3172"/>
              </a:lnSpc>
            </a:pPr>
            <a:r>
              <a:rPr lang="en-US" sz="2600">
                <a:solidFill>
                  <a:srgbClr val="000000"/>
                </a:solidFill>
                <a:latin typeface="Poppins"/>
                <a:ea typeface="Poppins"/>
                <a:cs typeface="Poppins"/>
                <a:sym typeface="Poppins"/>
              </a:rPr>
              <a:t>Due to the detection of multicollinearity among 3 of the 12  LSE domains —National Purpose, Cooperation, and Respect for Diversity—These LSE domains were excluded from the analysis.</a:t>
            </a:r>
          </a:p>
          <a:p>
            <a:pPr algn="just">
              <a:lnSpc>
                <a:spcPts val="3172"/>
              </a:lnSpc>
            </a:pPr>
          </a:p>
          <a:p>
            <a:pPr algn="just">
              <a:lnSpc>
                <a:spcPts val="3172"/>
              </a:lnSpc>
            </a:pPr>
            <a:r>
              <a:rPr lang="en-US" sz="2600" b="true">
                <a:solidFill>
                  <a:srgbClr val="000000"/>
                </a:solidFill>
                <a:latin typeface="Poppins Bold"/>
                <a:ea typeface="Poppins Bold"/>
                <a:cs typeface="Poppins Bold"/>
                <a:sym typeface="Poppins Bold"/>
              </a:rPr>
              <a:t>Software Tools:</a:t>
            </a:r>
          </a:p>
          <a:p>
            <a:pPr algn="just" marL="561340" indent="-280670" lvl="1">
              <a:lnSpc>
                <a:spcPts val="3172"/>
              </a:lnSpc>
              <a:buFont typeface="Arial"/>
              <a:buChar char="•"/>
            </a:pPr>
            <a:r>
              <a:rPr lang="en-US" sz="2600">
                <a:solidFill>
                  <a:srgbClr val="000000"/>
                </a:solidFill>
                <a:latin typeface="Poppins"/>
                <a:ea typeface="Poppins"/>
                <a:cs typeface="Poppins"/>
                <a:sym typeface="Poppins"/>
              </a:rPr>
              <a:t>Data cleaning: tidyr, dplyr, and tidyverse in R.</a:t>
            </a:r>
          </a:p>
          <a:p>
            <a:pPr algn="just">
              <a:lnSpc>
                <a:spcPts val="610"/>
              </a:lnSpc>
            </a:pPr>
          </a:p>
          <a:p>
            <a:pPr algn="just" marL="561340" indent="-280670" lvl="1">
              <a:lnSpc>
                <a:spcPts val="3172"/>
              </a:lnSpc>
              <a:buFont typeface="Arial"/>
              <a:buChar char="•"/>
            </a:pPr>
            <a:r>
              <a:rPr lang="en-US" sz="2600">
                <a:solidFill>
                  <a:srgbClr val="000000"/>
                </a:solidFill>
                <a:latin typeface="Poppins"/>
                <a:ea typeface="Poppins"/>
                <a:cs typeface="Poppins"/>
                <a:sym typeface="Poppins"/>
              </a:rPr>
              <a:t>Visualization: ggplot2.</a:t>
            </a:r>
          </a:p>
          <a:p>
            <a:pPr algn="just">
              <a:lnSpc>
                <a:spcPts val="610"/>
              </a:lnSpc>
            </a:pPr>
          </a:p>
          <a:p>
            <a:pPr algn="just" marL="561340" indent="-280670" lvl="1">
              <a:lnSpc>
                <a:spcPts val="3172"/>
              </a:lnSpc>
              <a:buFont typeface="Arial"/>
              <a:buChar char="•"/>
            </a:pPr>
            <a:r>
              <a:rPr lang="en-US" sz="2600">
                <a:solidFill>
                  <a:srgbClr val="000000"/>
                </a:solidFill>
                <a:latin typeface="Poppins"/>
                <a:ea typeface="Poppins"/>
                <a:cs typeface="Poppins"/>
                <a:sym typeface="Poppins"/>
              </a:rPr>
              <a:t>Linear mixed-effects modeling: lmer in R.</a:t>
            </a:r>
          </a:p>
          <a:p>
            <a:pPr algn="just">
              <a:lnSpc>
                <a:spcPts val="610"/>
              </a:lnSpc>
            </a:pPr>
          </a:p>
          <a:p>
            <a:pPr algn="just" marL="561340" indent="-280670" lvl="1">
              <a:lnSpc>
                <a:spcPts val="3172"/>
              </a:lnSpc>
              <a:buFont typeface="Arial"/>
              <a:buChar char="•"/>
            </a:pPr>
            <a:r>
              <a:rPr lang="en-US" sz="2600">
                <a:solidFill>
                  <a:srgbClr val="000000"/>
                </a:solidFill>
                <a:latin typeface="Poppins"/>
                <a:ea typeface="Poppins"/>
                <a:cs typeface="Poppins"/>
                <a:sym typeface="Poppins"/>
              </a:rPr>
              <a:t>Statistical analysis: Conducted using R software</a:t>
            </a:r>
          </a:p>
        </p:txBody>
      </p:sp>
      <p:sp>
        <p:nvSpPr>
          <p:cNvPr name="Freeform 24" id="24"/>
          <p:cNvSpPr/>
          <p:nvPr/>
        </p:nvSpPr>
        <p:spPr>
          <a:xfrm flipH="false" flipV="false" rot="0">
            <a:off x="9377361" y="4993275"/>
            <a:ext cx="464701" cy="464701"/>
          </a:xfrm>
          <a:custGeom>
            <a:avLst/>
            <a:gdLst/>
            <a:ahLst/>
            <a:cxnLst/>
            <a:rect r="r" b="b" t="t" l="l"/>
            <a:pathLst>
              <a:path h="464701" w="464701">
                <a:moveTo>
                  <a:pt x="0" y="0"/>
                </a:moveTo>
                <a:lnTo>
                  <a:pt x="464701" y="0"/>
                </a:lnTo>
                <a:lnTo>
                  <a:pt x="464701" y="464701"/>
                </a:lnTo>
                <a:lnTo>
                  <a:pt x="0" y="46470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25" id="25"/>
          <p:cNvGrpSpPr/>
          <p:nvPr/>
        </p:nvGrpSpPr>
        <p:grpSpPr>
          <a:xfrm rot="0">
            <a:off x="17294383" y="9417473"/>
            <a:ext cx="593105" cy="618008"/>
            <a:chOff x="0" y="0"/>
            <a:chExt cx="1116490" cy="1163370"/>
          </a:xfrm>
        </p:grpSpPr>
        <p:sp>
          <p:nvSpPr>
            <p:cNvPr name="Freeform 26" id="26"/>
            <p:cNvSpPr/>
            <p:nvPr/>
          </p:nvSpPr>
          <p:spPr>
            <a:xfrm flipH="false" flipV="false" rot="0">
              <a:off x="0" y="0"/>
              <a:ext cx="1116490" cy="1163370"/>
            </a:xfrm>
            <a:custGeom>
              <a:avLst/>
              <a:gdLst/>
              <a:ahLst/>
              <a:cxnLst/>
              <a:rect r="r" b="b" t="t" l="l"/>
              <a:pathLst>
                <a:path h="1163370" w="1116490">
                  <a:moveTo>
                    <a:pt x="558245" y="0"/>
                  </a:moveTo>
                  <a:cubicBezTo>
                    <a:pt x="249935" y="0"/>
                    <a:pt x="0" y="260429"/>
                    <a:pt x="0" y="581685"/>
                  </a:cubicBezTo>
                  <a:cubicBezTo>
                    <a:pt x="0" y="902941"/>
                    <a:pt x="249935" y="1163370"/>
                    <a:pt x="558245" y="1163370"/>
                  </a:cubicBezTo>
                  <a:cubicBezTo>
                    <a:pt x="866556" y="1163370"/>
                    <a:pt x="1116490" y="902941"/>
                    <a:pt x="1116490" y="581685"/>
                  </a:cubicBezTo>
                  <a:cubicBezTo>
                    <a:pt x="1116490" y="260429"/>
                    <a:pt x="866556" y="0"/>
                    <a:pt x="558245" y="0"/>
                  </a:cubicBezTo>
                  <a:close/>
                </a:path>
              </a:pathLst>
            </a:custGeom>
            <a:solidFill>
              <a:srgbClr val="1D3557"/>
            </a:solidFill>
          </p:spPr>
        </p:sp>
        <p:sp>
          <p:nvSpPr>
            <p:cNvPr name="TextBox 27" id="27"/>
            <p:cNvSpPr txBox="true"/>
            <p:nvPr/>
          </p:nvSpPr>
          <p:spPr>
            <a:xfrm>
              <a:off x="104671" y="51916"/>
              <a:ext cx="907148" cy="1002388"/>
            </a:xfrm>
            <a:prstGeom prst="rect">
              <a:avLst/>
            </a:prstGeom>
          </p:spPr>
          <p:txBody>
            <a:bodyPr anchor="ctr" rtlCol="false" tIns="50800" lIns="50800" bIns="50800" rIns="50800"/>
            <a:lstStyle/>
            <a:p>
              <a:pPr algn="ctr">
                <a:lnSpc>
                  <a:spcPts val="2379"/>
                </a:lnSpc>
              </a:pPr>
              <a:r>
                <a:rPr lang="en-US" b="true" sz="1699">
                  <a:solidFill>
                    <a:srgbClr val="FFFFFF"/>
                  </a:solidFill>
                  <a:latin typeface="Poppins Bold"/>
                  <a:ea typeface="Poppins Bold"/>
                  <a:cs typeface="Poppins Bold"/>
                  <a:sym typeface="Poppins Bold"/>
                </a:rPr>
                <a:t>3</a:t>
              </a:r>
            </a:p>
          </p:txBody>
        </p:sp>
      </p:gr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1147" r="0" b="-11147"/>
            </a:stretch>
          </a:blipFill>
        </p:spPr>
      </p:sp>
      <p:grpSp>
        <p:nvGrpSpPr>
          <p:cNvPr name="Group 3" id="3"/>
          <p:cNvGrpSpPr/>
          <p:nvPr/>
        </p:nvGrpSpPr>
        <p:grpSpPr>
          <a:xfrm rot="0">
            <a:off x="-1618660" y="9718994"/>
            <a:ext cx="22136717" cy="3086100"/>
            <a:chOff x="0" y="0"/>
            <a:chExt cx="5830246" cy="812800"/>
          </a:xfrm>
        </p:grpSpPr>
        <p:sp>
          <p:nvSpPr>
            <p:cNvPr name="Freeform 4" id="4"/>
            <p:cNvSpPr/>
            <p:nvPr/>
          </p:nvSpPr>
          <p:spPr>
            <a:xfrm flipH="false" flipV="false" rot="0">
              <a:off x="0" y="0"/>
              <a:ext cx="5830246" cy="812800"/>
            </a:xfrm>
            <a:custGeom>
              <a:avLst/>
              <a:gdLst/>
              <a:ahLst/>
              <a:cxnLst/>
              <a:rect r="r" b="b" t="t" l="l"/>
              <a:pathLst>
                <a:path h="812800" w="5830246">
                  <a:moveTo>
                    <a:pt x="0" y="0"/>
                  </a:moveTo>
                  <a:lnTo>
                    <a:pt x="5830246" y="0"/>
                  </a:lnTo>
                  <a:lnTo>
                    <a:pt x="5830246" y="812800"/>
                  </a:lnTo>
                  <a:lnTo>
                    <a:pt x="0" y="812800"/>
                  </a:lnTo>
                  <a:close/>
                </a:path>
              </a:pathLst>
            </a:custGeom>
            <a:solidFill>
              <a:srgbClr val="1D3557"/>
            </a:solidFill>
          </p:spPr>
        </p:sp>
        <p:sp>
          <p:nvSpPr>
            <p:cNvPr name="TextBox 5" id="5"/>
            <p:cNvSpPr txBox="true"/>
            <p:nvPr/>
          </p:nvSpPr>
          <p:spPr>
            <a:xfrm>
              <a:off x="0" y="-57150"/>
              <a:ext cx="5830246" cy="869950"/>
            </a:xfrm>
            <a:prstGeom prst="rect">
              <a:avLst/>
            </a:prstGeom>
          </p:spPr>
          <p:txBody>
            <a:bodyPr anchor="ctr" rtlCol="false" tIns="50800" lIns="50800" bIns="50800" rIns="50800"/>
            <a:lstStyle/>
            <a:p>
              <a:pPr algn="ctr">
                <a:lnSpc>
                  <a:spcPts val="2379"/>
                </a:lnSpc>
              </a:pPr>
            </a:p>
          </p:txBody>
        </p:sp>
      </p:grpSp>
      <p:sp>
        <p:nvSpPr>
          <p:cNvPr name="Freeform 6" id="6"/>
          <p:cNvSpPr/>
          <p:nvPr/>
        </p:nvSpPr>
        <p:spPr>
          <a:xfrm flipH="false" flipV="false" rot="-1678385">
            <a:off x="7908125" y="-3006331"/>
            <a:ext cx="3422722" cy="3422722"/>
          </a:xfrm>
          <a:custGeom>
            <a:avLst/>
            <a:gdLst/>
            <a:ahLst/>
            <a:cxnLst/>
            <a:rect r="r" b="b" t="t" l="l"/>
            <a:pathLst>
              <a:path h="3422722" w="3422722">
                <a:moveTo>
                  <a:pt x="0" y="0"/>
                </a:moveTo>
                <a:lnTo>
                  <a:pt x="3422722" y="0"/>
                </a:lnTo>
                <a:lnTo>
                  <a:pt x="3422722" y="3422722"/>
                </a:lnTo>
                <a:lnTo>
                  <a:pt x="0" y="342272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10800000">
            <a:off x="17100506" y="540310"/>
            <a:ext cx="489038" cy="811681"/>
          </a:xfrm>
          <a:custGeom>
            <a:avLst/>
            <a:gdLst/>
            <a:ahLst/>
            <a:cxnLst/>
            <a:rect r="r" b="b" t="t" l="l"/>
            <a:pathLst>
              <a:path h="811681" w="489038">
                <a:moveTo>
                  <a:pt x="0" y="0"/>
                </a:moveTo>
                <a:lnTo>
                  <a:pt x="489038" y="0"/>
                </a:lnTo>
                <a:lnTo>
                  <a:pt x="489038" y="811680"/>
                </a:lnTo>
                <a:lnTo>
                  <a:pt x="0" y="81168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6116965" y="2747209"/>
            <a:ext cx="11770522" cy="5674375"/>
          </a:xfrm>
          <a:custGeom>
            <a:avLst/>
            <a:gdLst/>
            <a:ahLst/>
            <a:cxnLst/>
            <a:rect r="r" b="b" t="t" l="l"/>
            <a:pathLst>
              <a:path h="5674375" w="11770522">
                <a:moveTo>
                  <a:pt x="0" y="0"/>
                </a:moveTo>
                <a:lnTo>
                  <a:pt x="11770522" y="0"/>
                </a:lnTo>
                <a:lnTo>
                  <a:pt x="11770522" y="5674375"/>
                </a:lnTo>
                <a:lnTo>
                  <a:pt x="0" y="5674375"/>
                </a:lnTo>
                <a:lnTo>
                  <a:pt x="0" y="0"/>
                </a:lnTo>
                <a:close/>
              </a:path>
            </a:pathLst>
          </a:custGeom>
          <a:blipFill>
            <a:blip r:embed="rId7"/>
            <a:stretch>
              <a:fillRect l="0" t="-5012" r="0" b="0"/>
            </a:stretch>
          </a:blipFill>
        </p:spPr>
      </p:sp>
      <p:sp>
        <p:nvSpPr>
          <p:cNvPr name="TextBox 9" id="9"/>
          <p:cNvSpPr txBox="true"/>
          <p:nvPr/>
        </p:nvSpPr>
        <p:spPr>
          <a:xfrm rot="0">
            <a:off x="796895" y="2919634"/>
            <a:ext cx="4998953" cy="5612683"/>
          </a:xfrm>
          <a:prstGeom prst="rect">
            <a:avLst/>
          </a:prstGeom>
        </p:spPr>
        <p:txBody>
          <a:bodyPr anchor="t" rtlCol="false" tIns="0" lIns="0" bIns="0" rIns="0">
            <a:spAutoFit/>
          </a:bodyPr>
          <a:lstStyle/>
          <a:p>
            <a:pPr algn="just">
              <a:lnSpc>
                <a:spcPts val="3172"/>
              </a:lnSpc>
            </a:pPr>
            <a:r>
              <a:rPr lang="en-US" sz="2600">
                <a:solidFill>
                  <a:srgbClr val="000000"/>
                </a:solidFill>
                <a:latin typeface="Poppins"/>
                <a:ea typeface="Poppins"/>
                <a:cs typeface="Poppins"/>
                <a:sym typeface="Poppins"/>
              </a:rPr>
              <a:t>Fig. 1 compares the in-person delivery model at Duur Camp and the mobile model at Sawa Camp for life skills education. While both models were well-received, in-person delivery at Duur Camp was slightly more preferred, with minimal differences observed between the two formats. The selected skills included dealing with adversities, decision-making, essence, and resilience.</a:t>
            </a:r>
          </a:p>
        </p:txBody>
      </p:sp>
      <p:sp>
        <p:nvSpPr>
          <p:cNvPr name="TextBox 10" id="10"/>
          <p:cNvSpPr txBox="true"/>
          <p:nvPr/>
        </p:nvSpPr>
        <p:spPr>
          <a:xfrm rot="0">
            <a:off x="14276875" y="725433"/>
            <a:ext cx="9766367" cy="441391"/>
          </a:xfrm>
          <a:prstGeom prst="rect">
            <a:avLst/>
          </a:prstGeom>
        </p:spPr>
        <p:txBody>
          <a:bodyPr anchor="t" rtlCol="false" tIns="0" lIns="0" bIns="0" rIns="0">
            <a:spAutoFit/>
          </a:bodyPr>
          <a:lstStyle/>
          <a:p>
            <a:pPr algn="l">
              <a:lnSpc>
                <a:spcPts val="3499"/>
              </a:lnSpc>
            </a:pPr>
            <a:r>
              <a:rPr lang="en-US" sz="2499" b="true">
                <a:solidFill>
                  <a:srgbClr val="1D3557"/>
                </a:solidFill>
                <a:latin typeface="Poppins Bold"/>
                <a:ea typeface="Poppins Bold"/>
                <a:cs typeface="Poppins Bold"/>
                <a:sym typeface="Poppins Bold"/>
              </a:rPr>
              <a:t>LSE ABUJA</a:t>
            </a:r>
          </a:p>
        </p:txBody>
      </p:sp>
      <p:sp>
        <p:nvSpPr>
          <p:cNvPr name="TextBox 11" id="11"/>
          <p:cNvSpPr txBox="true"/>
          <p:nvPr/>
        </p:nvSpPr>
        <p:spPr>
          <a:xfrm rot="0">
            <a:off x="497126" y="673660"/>
            <a:ext cx="10109358" cy="1077661"/>
          </a:xfrm>
          <a:prstGeom prst="rect">
            <a:avLst/>
          </a:prstGeom>
        </p:spPr>
        <p:txBody>
          <a:bodyPr anchor="t" rtlCol="false" tIns="0" lIns="0" bIns="0" rIns="0">
            <a:spAutoFit/>
          </a:bodyPr>
          <a:lstStyle/>
          <a:p>
            <a:pPr algn="l">
              <a:lnSpc>
                <a:spcPts val="4039"/>
              </a:lnSpc>
            </a:pPr>
            <a:r>
              <a:rPr lang="en-US" b="true" sz="3999">
                <a:solidFill>
                  <a:srgbClr val="1D3557"/>
                </a:solidFill>
                <a:latin typeface="Poppins Bold"/>
                <a:ea typeface="Poppins Bold"/>
                <a:cs typeface="Poppins Bold"/>
                <a:sym typeface="Poppins Bold"/>
              </a:rPr>
              <a:t>COMPARISON OF LSE OUTCOMES ACROSS DELIVERY MODELS</a:t>
            </a:r>
          </a:p>
        </p:txBody>
      </p:sp>
      <p:grpSp>
        <p:nvGrpSpPr>
          <p:cNvPr name="Group 12" id="12"/>
          <p:cNvGrpSpPr/>
          <p:nvPr/>
        </p:nvGrpSpPr>
        <p:grpSpPr>
          <a:xfrm rot="0">
            <a:off x="17294383" y="9417473"/>
            <a:ext cx="593105" cy="618008"/>
            <a:chOff x="0" y="0"/>
            <a:chExt cx="1116490" cy="1163370"/>
          </a:xfrm>
        </p:grpSpPr>
        <p:sp>
          <p:nvSpPr>
            <p:cNvPr name="Freeform 13" id="13"/>
            <p:cNvSpPr/>
            <p:nvPr/>
          </p:nvSpPr>
          <p:spPr>
            <a:xfrm flipH="false" flipV="false" rot="0">
              <a:off x="0" y="0"/>
              <a:ext cx="1116490" cy="1163370"/>
            </a:xfrm>
            <a:custGeom>
              <a:avLst/>
              <a:gdLst/>
              <a:ahLst/>
              <a:cxnLst/>
              <a:rect r="r" b="b" t="t" l="l"/>
              <a:pathLst>
                <a:path h="1163370" w="1116490">
                  <a:moveTo>
                    <a:pt x="558245" y="0"/>
                  </a:moveTo>
                  <a:cubicBezTo>
                    <a:pt x="249935" y="0"/>
                    <a:pt x="0" y="260429"/>
                    <a:pt x="0" y="581685"/>
                  </a:cubicBezTo>
                  <a:cubicBezTo>
                    <a:pt x="0" y="902941"/>
                    <a:pt x="249935" y="1163370"/>
                    <a:pt x="558245" y="1163370"/>
                  </a:cubicBezTo>
                  <a:cubicBezTo>
                    <a:pt x="866556" y="1163370"/>
                    <a:pt x="1116490" y="902941"/>
                    <a:pt x="1116490" y="581685"/>
                  </a:cubicBezTo>
                  <a:cubicBezTo>
                    <a:pt x="1116490" y="260429"/>
                    <a:pt x="866556" y="0"/>
                    <a:pt x="558245" y="0"/>
                  </a:cubicBezTo>
                  <a:close/>
                </a:path>
              </a:pathLst>
            </a:custGeom>
            <a:solidFill>
              <a:srgbClr val="1D3557"/>
            </a:solidFill>
          </p:spPr>
        </p:sp>
        <p:sp>
          <p:nvSpPr>
            <p:cNvPr name="TextBox 14" id="14"/>
            <p:cNvSpPr txBox="true"/>
            <p:nvPr/>
          </p:nvSpPr>
          <p:spPr>
            <a:xfrm>
              <a:off x="104671" y="51916"/>
              <a:ext cx="907148" cy="1002388"/>
            </a:xfrm>
            <a:prstGeom prst="rect">
              <a:avLst/>
            </a:prstGeom>
          </p:spPr>
          <p:txBody>
            <a:bodyPr anchor="ctr" rtlCol="false" tIns="50800" lIns="50800" bIns="50800" rIns="50800"/>
            <a:lstStyle/>
            <a:p>
              <a:pPr algn="ctr">
                <a:lnSpc>
                  <a:spcPts val="2379"/>
                </a:lnSpc>
              </a:pPr>
              <a:r>
                <a:rPr lang="en-US" b="true" sz="1699">
                  <a:solidFill>
                    <a:srgbClr val="FFFFFF"/>
                  </a:solidFill>
                  <a:latin typeface="Poppins Bold"/>
                  <a:ea typeface="Poppins Bold"/>
                  <a:cs typeface="Poppins Bold"/>
                  <a:sym typeface="Poppins Bold"/>
                </a:rPr>
                <a:t>4</a:t>
              </a:r>
            </a:p>
          </p:txBody>
        </p:sp>
      </p:grpSp>
      <p:sp>
        <p:nvSpPr>
          <p:cNvPr name="TextBox 15" id="15"/>
          <p:cNvSpPr txBox="true"/>
          <p:nvPr/>
        </p:nvSpPr>
        <p:spPr>
          <a:xfrm rot="0">
            <a:off x="11452399" y="8522792"/>
            <a:ext cx="1099655" cy="314292"/>
          </a:xfrm>
          <a:prstGeom prst="rect">
            <a:avLst/>
          </a:prstGeom>
        </p:spPr>
        <p:txBody>
          <a:bodyPr anchor="t" rtlCol="false" tIns="0" lIns="0" bIns="0" rIns="0">
            <a:spAutoFit/>
          </a:bodyPr>
          <a:lstStyle/>
          <a:p>
            <a:pPr algn="l">
              <a:lnSpc>
                <a:spcPts val="2400"/>
              </a:lnSpc>
            </a:pPr>
            <a:r>
              <a:rPr lang="en-US" sz="2000">
                <a:solidFill>
                  <a:srgbClr val="000000"/>
                </a:solidFill>
                <a:latin typeface="Etna Sans Serif"/>
                <a:ea typeface="Etna Sans Serif"/>
                <a:cs typeface="Etna Sans Serif"/>
                <a:sym typeface="Etna Sans Serif"/>
              </a:rPr>
              <a:t>Fig. 1</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618660" y="9718994"/>
            <a:ext cx="22136717" cy="3086100"/>
            <a:chOff x="0" y="0"/>
            <a:chExt cx="5830246" cy="812800"/>
          </a:xfrm>
        </p:grpSpPr>
        <p:sp>
          <p:nvSpPr>
            <p:cNvPr name="Freeform 3" id="3"/>
            <p:cNvSpPr/>
            <p:nvPr/>
          </p:nvSpPr>
          <p:spPr>
            <a:xfrm flipH="false" flipV="false" rot="0">
              <a:off x="0" y="0"/>
              <a:ext cx="5830246" cy="812800"/>
            </a:xfrm>
            <a:custGeom>
              <a:avLst/>
              <a:gdLst/>
              <a:ahLst/>
              <a:cxnLst/>
              <a:rect r="r" b="b" t="t" l="l"/>
              <a:pathLst>
                <a:path h="812800" w="5830246">
                  <a:moveTo>
                    <a:pt x="0" y="0"/>
                  </a:moveTo>
                  <a:lnTo>
                    <a:pt x="5830246" y="0"/>
                  </a:lnTo>
                  <a:lnTo>
                    <a:pt x="5830246" y="812800"/>
                  </a:lnTo>
                  <a:lnTo>
                    <a:pt x="0" y="812800"/>
                  </a:lnTo>
                  <a:close/>
                </a:path>
              </a:pathLst>
            </a:custGeom>
            <a:solidFill>
              <a:srgbClr val="1D3557"/>
            </a:solidFill>
          </p:spPr>
        </p:sp>
        <p:sp>
          <p:nvSpPr>
            <p:cNvPr name="TextBox 4" id="4"/>
            <p:cNvSpPr txBox="true"/>
            <p:nvPr/>
          </p:nvSpPr>
          <p:spPr>
            <a:xfrm>
              <a:off x="0" y="-57150"/>
              <a:ext cx="5830246" cy="869950"/>
            </a:xfrm>
            <a:prstGeom prst="rect">
              <a:avLst/>
            </a:prstGeom>
          </p:spPr>
          <p:txBody>
            <a:bodyPr anchor="ctr" rtlCol="false" tIns="50800" lIns="50800" bIns="50800" rIns="50800"/>
            <a:lstStyle/>
            <a:p>
              <a:pPr algn="ctr">
                <a:lnSpc>
                  <a:spcPts val="2379"/>
                </a:lnSpc>
              </a:pPr>
            </a:p>
          </p:txBody>
        </p:sp>
      </p:grpSp>
      <p:sp>
        <p:nvSpPr>
          <p:cNvPr name="TextBox 5" id="5"/>
          <p:cNvSpPr txBox="true"/>
          <p:nvPr/>
        </p:nvSpPr>
        <p:spPr>
          <a:xfrm rot="0">
            <a:off x="837741" y="2455400"/>
            <a:ext cx="1104775" cy="604424"/>
          </a:xfrm>
          <a:prstGeom prst="rect">
            <a:avLst/>
          </a:prstGeom>
        </p:spPr>
        <p:txBody>
          <a:bodyPr anchor="t" rtlCol="false" tIns="0" lIns="0" bIns="0" rIns="0">
            <a:spAutoFit/>
          </a:bodyPr>
          <a:lstStyle/>
          <a:p>
            <a:pPr algn="l">
              <a:lnSpc>
                <a:spcPts val="2379"/>
              </a:lnSpc>
            </a:pPr>
            <a:r>
              <a:rPr lang="en-US" b="true" sz="1699">
                <a:solidFill>
                  <a:srgbClr val="FFFFFF"/>
                </a:solidFill>
                <a:latin typeface="Poppins Bold"/>
                <a:ea typeface="Poppins Bold"/>
                <a:cs typeface="Poppins Bold"/>
                <a:sym typeface="Poppins Bold"/>
              </a:rPr>
              <a:t>Indicators</a:t>
            </a:r>
          </a:p>
        </p:txBody>
      </p:sp>
      <p:sp>
        <p:nvSpPr>
          <p:cNvPr name="TextBox 6" id="6"/>
          <p:cNvSpPr txBox="true"/>
          <p:nvPr/>
        </p:nvSpPr>
        <p:spPr>
          <a:xfrm rot="0">
            <a:off x="4745539" y="2280761"/>
            <a:ext cx="836566" cy="604334"/>
          </a:xfrm>
          <a:prstGeom prst="rect">
            <a:avLst/>
          </a:prstGeom>
        </p:spPr>
        <p:txBody>
          <a:bodyPr anchor="t" rtlCol="false" tIns="0" lIns="0" bIns="0" rIns="0">
            <a:spAutoFit/>
          </a:bodyPr>
          <a:lstStyle/>
          <a:p>
            <a:pPr algn="l">
              <a:lnSpc>
                <a:spcPts val="2379"/>
              </a:lnSpc>
            </a:pPr>
            <a:r>
              <a:rPr lang="en-US" b="true" sz="1699">
                <a:solidFill>
                  <a:srgbClr val="FFFFFF"/>
                </a:solidFill>
                <a:latin typeface="Poppins Bold"/>
                <a:ea typeface="Poppins Bold"/>
                <a:cs typeface="Poppins Bold"/>
                <a:sym typeface="Poppins Bold"/>
              </a:rPr>
              <a:t>Last Period</a:t>
            </a:r>
          </a:p>
        </p:txBody>
      </p:sp>
      <p:sp>
        <p:nvSpPr>
          <p:cNvPr name="TextBox 7" id="7"/>
          <p:cNvSpPr txBox="true"/>
          <p:nvPr/>
        </p:nvSpPr>
        <p:spPr>
          <a:xfrm rot="0">
            <a:off x="7230520" y="2455400"/>
            <a:ext cx="1114844" cy="326946"/>
          </a:xfrm>
          <a:prstGeom prst="rect">
            <a:avLst/>
          </a:prstGeom>
        </p:spPr>
        <p:txBody>
          <a:bodyPr anchor="t" rtlCol="false" tIns="0" lIns="0" bIns="0" rIns="0">
            <a:spAutoFit/>
          </a:bodyPr>
          <a:lstStyle/>
          <a:p>
            <a:pPr algn="l">
              <a:lnSpc>
                <a:spcPts val="2379"/>
              </a:lnSpc>
            </a:pPr>
            <a:r>
              <a:rPr lang="en-US" b="true" sz="1699">
                <a:solidFill>
                  <a:srgbClr val="FFFFFF"/>
                </a:solidFill>
                <a:latin typeface="Poppins Bold"/>
                <a:ea typeface="Poppins Bold"/>
                <a:cs typeface="Poppins Bold"/>
                <a:sym typeface="Poppins Bold"/>
              </a:rPr>
              <a:t>% Change</a:t>
            </a:r>
          </a:p>
        </p:txBody>
      </p:sp>
      <p:sp>
        <p:nvSpPr>
          <p:cNvPr name="TextBox 8" id="8"/>
          <p:cNvSpPr txBox="true"/>
          <p:nvPr/>
        </p:nvSpPr>
        <p:spPr>
          <a:xfrm rot="0">
            <a:off x="5944054" y="2280761"/>
            <a:ext cx="836566" cy="604334"/>
          </a:xfrm>
          <a:prstGeom prst="rect">
            <a:avLst/>
          </a:prstGeom>
        </p:spPr>
        <p:txBody>
          <a:bodyPr anchor="t" rtlCol="false" tIns="0" lIns="0" bIns="0" rIns="0">
            <a:spAutoFit/>
          </a:bodyPr>
          <a:lstStyle/>
          <a:p>
            <a:pPr algn="l">
              <a:lnSpc>
                <a:spcPts val="2379"/>
              </a:lnSpc>
            </a:pPr>
            <a:r>
              <a:rPr lang="en-US" b="true" sz="1699">
                <a:solidFill>
                  <a:srgbClr val="FFFFFF"/>
                </a:solidFill>
                <a:latin typeface="Poppins Bold"/>
                <a:ea typeface="Poppins Bold"/>
                <a:cs typeface="Poppins Bold"/>
                <a:sym typeface="Poppins Bold"/>
              </a:rPr>
              <a:t>Recent Period</a:t>
            </a:r>
          </a:p>
        </p:txBody>
      </p:sp>
      <p:sp>
        <p:nvSpPr>
          <p:cNvPr name="TextBox 9" id="9"/>
          <p:cNvSpPr txBox="true"/>
          <p:nvPr/>
        </p:nvSpPr>
        <p:spPr>
          <a:xfrm rot="0">
            <a:off x="9970651" y="2273686"/>
            <a:ext cx="1134266" cy="326946"/>
          </a:xfrm>
          <a:prstGeom prst="rect">
            <a:avLst/>
          </a:prstGeom>
        </p:spPr>
        <p:txBody>
          <a:bodyPr anchor="t" rtlCol="false" tIns="0" lIns="0" bIns="0" rIns="0">
            <a:spAutoFit/>
          </a:bodyPr>
          <a:lstStyle/>
          <a:p>
            <a:pPr algn="l">
              <a:lnSpc>
                <a:spcPts val="2379"/>
              </a:lnSpc>
            </a:pPr>
            <a:r>
              <a:rPr lang="en-US" b="true" sz="1699">
                <a:solidFill>
                  <a:srgbClr val="FFFFFF"/>
                </a:solidFill>
                <a:latin typeface="Poppins Bold"/>
                <a:ea typeface="Poppins Bold"/>
                <a:cs typeface="Poppins Bold"/>
                <a:sym typeface="Poppins Bold"/>
              </a:rPr>
              <a:t>Indicators</a:t>
            </a:r>
          </a:p>
        </p:txBody>
      </p:sp>
      <p:graphicFrame>
        <p:nvGraphicFramePr>
          <p:cNvPr name="Table 10" id="10"/>
          <p:cNvGraphicFramePr>
            <a:graphicFrameLocks noGrp="true"/>
          </p:cNvGraphicFramePr>
          <p:nvPr/>
        </p:nvGraphicFramePr>
        <p:xfrm>
          <a:off x="542629" y="2782345"/>
          <a:ext cx="10562287" cy="5233907"/>
        </p:xfrm>
        <a:graphic>
          <a:graphicData uri="http://schemas.openxmlformats.org/drawingml/2006/table">
            <a:tbl>
              <a:tblPr/>
              <a:tblGrid>
                <a:gridCol w="2790578"/>
                <a:gridCol w="1830614"/>
                <a:gridCol w="1616799"/>
                <a:gridCol w="2363380"/>
                <a:gridCol w="1960917"/>
              </a:tblGrid>
              <a:tr h="743615">
                <a:tc>
                  <a:txBody>
                    <a:bodyPr anchor="t" rtlCol="false"/>
                    <a:lstStyle/>
                    <a:p>
                      <a:pPr algn="l">
                        <a:lnSpc>
                          <a:spcPts val="3079"/>
                        </a:lnSpc>
                        <a:defRPr/>
                      </a:pPr>
                      <a:r>
                        <a:rPr lang="en-US" sz="2199">
                          <a:solidFill>
                            <a:srgbClr val="FFFFFF"/>
                          </a:solidFill>
                          <a:latin typeface="Glacial Indifference"/>
                          <a:ea typeface="Glacial Indifference"/>
                          <a:cs typeface="Glacial Indifference"/>
                          <a:sym typeface="Glacial Indifference"/>
                        </a:rPr>
                        <a:t>Fixed Effects</a:t>
                      </a:r>
                      <a:endParaRPr lang="en-US" sz="1100"/>
                    </a:p>
                  </a:txBody>
                  <a:tcPr marL="0" marR="0" marT="0" marB="0" anchor="ctr">
                    <a:lnL cmpd="sng" algn="ctr" cap="flat" w="0">
                      <a:solidFill>
                        <a:srgbClr val="13538A"/>
                      </a:solidFill>
                      <a:prstDash val="solid"/>
                      <a:round/>
                      <a:headEnd type="none" w="med" len="med"/>
                      <a:tailEnd type="none" w="med" len="med"/>
                    </a:lnL>
                    <a:lnR cmpd="sng" algn="ctr" cap="flat" w="0">
                      <a:solidFill>
                        <a:srgbClr val="13538A"/>
                      </a:solidFill>
                      <a:prstDash val="solid"/>
                      <a:round/>
                      <a:headEnd type="none" w="med" len="med"/>
                      <a:tailEnd type="none" w="med" len="med"/>
                    </a:lnR>
                    <a:lnT cmpd="sng" algn="ctr" cap="flat" w="9364">
                      <a:solidFill>
                        <a:srgbClr val="13538A"/>
                      </a:solidFill>
                      <a:prstDash val="solid"/>
                      <a:round/>
                      <a:headEnd type="none" w="med" len="med"/>
                      <a:tailEnd type="none" w="med" len="med"/>
                    </a:lnT>
                    <a:lnB cmpd="sng" algn="ctr" cap="flat" w="0">
                      <a:solidFill>
                        <a:srgbClr val="13538A"/>
                      </a:solidFill>
                      <a:prstDash val="solid"/>
                      <a:round/>
                      <a:headEnd type="none" w="med" len="med"/>
                      <a:tailEnd type="none" w="med" len="med"/>
                    </a:lnB>
                    <a:solidFill>
                      <a:srgbClr val="1D3557"/>
                    </a:solidFill>
                  </a:tcPr>
                </a:tc>
                <a:tc>
                  <a:txBody>
                    <a:bodyPr anchor="t" rtlCol="false"/>
                    <a:lstStyle/>
                    <a:p>
                      <a:pPr algn="ctr">
                        <a:lnSpc>
                          <a:spcPts val="2639"/>
                        </a:lnSpc>
                        <a:defRPr/>
                      </a:pPr>
                      <a:r>
                        <a:rPr lang="en-US" sz="2199">
                          <a:solidFill>
                            <a:srgbClr val="FFFFFF"/>
                          </a:solidFill>
                          <a:latin typeface="Glacial Indifference"/>
                          <a:ea typeface="Glacial Indifference"/>
                          <a:cs typeface="Glacial Indifference"/>
                          <a:sym typeface="Glacial Indifference"/>
                        </a:rPr>
                        <a:t>(β)</a:t>
                      </a:r>
                      <a:endParaRPr lang="en-US" sz="1100"/>
                    </a:p>
                    <a:p>
                      <a:pPr algn="ctr">
                        <a:lnSpc>
                          <a:spcPts val="2639"/>
                        </a:lnSpc>
                      </a:pPr>
                      <a:r>
                        <a:rPr lang="en-US" sz="2199">
                          <a:solidFill>
                            <a:srgbClr val="FFFFFF"/>
                          </a:solidFill>
                          <a:latin typeface="Glacial Indifference"/>
                          <a:ea typeface="Glacial Indifference"/>
                          <a:cs typeface="Glacial Indifference"/>
                          <a:sym typeface="Glacial Indifference"/>
                        </a:rPr>
                        <a:t>Estimate</a:t>
                      </a:r>
                    </a:p>
                  </a:txBody>
                  <a:tcPr marL="0" marR="0" marT="0" marB="0" anchor="ctr">
                    <a:lnL cmpd="sng" algn="ctr" cap="flat" w="0">
                      <a:solidFill>
                        <a:srgbClr val="13538A"/>
                      </a:solidFill>
                      <a:prstDash val="solid"/>
                      <a:round/>
                      <a:headEnd type="none" w="med" len="med"/>
                      <a:tailEnd type="none" w="med" len="med"/>
                    </a:lnL>
                    <a:lnR cmpd="sng" algn="ctr" cap="flat" w="0">
                      <a:solidFill>
                        <a:srgbClr val="13538A"/>
                      </a:solidFill>
                      <a:prstDash val="solid"/>
                      <a:round/>
                      <a:headEnd type="none" w="med" len="med"/>
                      <a:tailEnd type="none" w="med" len="med"/>
                    </a:lnR>
                    <a:lnT cmpd="sng" algn="ctr" cap="flat" w="9364">
                      <a:solidFill>
                        <a:srgbClr val="13538A"/>
                      </a:solidFill>
                      <a:prstDash val="solid"/>
                      <a:round/>
                      <a:headEnd type="none" w="med" len="med"/>
                      <a:tailEnd type="none" w="med" len="med"/>
                    </a:lnT>
                    <a:lnB cmpd="sng" algn="ctr" cap="flat" w="0">
                      <a:solidFill>
                        <a:srgbClr val="13538A"/>
                      </a:solidFill>
                      <a:prstDash val="solid"/>
                      <a:round/>
                      <a:headEnd type="none" w="med" len="med"/>
                      <a:tailEnd type="none" w="med" len="med"/>
                    </a:lnB>
                    <a:solidFill>
                      <a:srgbClr val="1D3557"/>
                    </a:solidFill>
                  </a:tcPr>
                </a:tc>
                <a:tc>
                  <a:txBody>
                    <a:bodyPr anchor="t" rtlCol="false"/>
                    <a:lstStyle/>
                    <a:p>
                      <a:pPr algn="ctr">
                        <a:lnSpc>
                          <a:spcPts val="2639"/>
                        </a:lnSpc>
                        <a:defRPr/>
                      </a:pPr>
                      <a:r>
                        <a:rPr lang="en-US" sz="2199">
                          <a:solidFill>
                            <a:srgbClr val="FFFFFF"/>
                          </a:solidFill>
                          <a:latin typeface="Glacial Indifference"/>
                          <a:ea typeface="Glacial Indifference"/>
                          <a:cs typeface="Glacial Indifference"/>
                          <a:sym typeface="Glacial Indifference"/>
                        </a:rPr>
                        <a:t>Std.Error</a:t>
                      </a:r>
                      <a:endParaRPr lang="en-US" sz="1100"/>
                    </a:p>
                  </a:txBody>
                  <a:tcPr marL="0" marR="0" marT="0" marB="0" anchor="ctr">
                    <a:lnL cmpd="sng" algn="ctr" cap="flat" w="0">
                      <a:solidFill>
                        <a:srgbClr val="13538A"/>
                      </a:solidFill>
                      <a:prstDash val="solid"/>
                      <a:round/>
                      <a:headEnd type="none" w="med" len="med"/>
                      <a:tailEnd type="none" w="med" len="med"/>
                    </a:lnL>
                    <a:lnR cmpd="sng" algn="ctr" cap="flat" w="0">
                      <a:solidFill>
                        <a:srgbClr val="13538A"/>
                      </a:solidFill>
                      <a:prstDash val="solid"/>
                      <a:round/>
                      <a:headEnd type="none" w="med" len="med"/>
                      <a:tailEnd type="none" w="med" len="med"/>
                    </a:lnR>
                    <a:lnT cmpd="sng" algn="ctr" cap="flat" w="9364">
                      <a:solidFill>
                        <a:srgbClr val="13538A"/>
                      </a:solidFill>
                      <a:prstDash val="solid"/>
                      <a:round/>
                      <a:headEnd type="none" w="med" len="med"/>
                      <a:tailEnd type="none" w="med" len="med"/>
                    </a:lnT>
                    <a:lnB cmpd="sng" algn="ctr" cap="flat" w="0">
                      <a:solidFill>
                        <a:srgbClr val="13538A"/>
                      </a:solidFill>
                      <a:prstDash val="solid"/>
                      <a:round/>
                      <a:headEnd type="none" w="med" len="med"/>
                      <a:tailEnd type="none" w="med" len="med"/>
                    </a:lnB>
                    <a:solidFill>
                      <a:srgbClr val="1D3557"/>
                    </a:solidFill>
                  </a:tcPr>
                </a:tc>
                <a:tc>
                  <a:txBody>
                    <a:bodyPr anchor="t" rtlCol="false"/>
                    <a:lstStyle/>
                    <a:p>
                      <a:pPr algn="ctr">
                        <a:lnSpc>
                          <a:spcPts val="2639"/>
                        </a:lnSpc>
                        <a:defRPr/>
                      </a:pPr>
                      <a:r>
                        <a:rPr lang="en-US" sz="2199">
                          <a:solidFill>
                            <a:srgbClr val="FFFFFF"/>
                          </a:solidFill>
                          <a:latin typeface="Glacial Indifference"/>
                          <a:ea typeface="Glacial Indifference"/>
                          <a:cs typeface="Glacial Indifference"/>
                          <a:sym typeface="Glacial Indifference"/>
                        </a:rPr>
                        <a:t>Lower interval</a:t>
                      </a:r>
                      <a:endParaRPr lang="en-US" sz="1100"/>
                    </a:p>
                    <a:p>
                      <a:pPr algn="ctr">
                        <a:lnSpc>
                          <a:spcPts val="2639"/>
                        </a:lnSpc>
                      </a:pPr>
                      <a:r>
                        <a:rPr lang="en-US" sz="2199">
                          <a:solidFill>
                            <a:srgbClr val="FFFFFF"/>
                          </a:solidFill>
                          <a:latin typeface="Glacial Indifference"/>
                          <a:ea typeface="Glacial Indifference"/>
                          <a:cs typeface="Glacial Indifference"/>
                          <a:sym typeface="Glacial Indifference"/>
                        </a:rPr>
                        <a:t>(2.5%)</a:t>
                      </a:r>
                    </a:p>
                  </a:txBody>
                  <a:tcPr marL="0" marR="0" marT="0" marB="0" anchor="ctr">
                    <a:lnL cmpd="sng" algn="ctr" cap="flat" w="0">
                      <a:solidFill>
                        <a:srgbClr val="13538A"/>
                      </a:solidFill>
                      <a:prstDash val="solid"/>
                      <a:round/>
                      <a:headEnd type="none" w="med" len="med"/>
                      <a:tailEnd type="none" w="med" len="med"/>
                    </a:lnL>
                    <a:lnR cmpd="sng" algn="ctr" cap="flat" w="0">
                      <a:solidFill>
                        <a:srgbClr val="13538A"/>
                      </a:solidFill>
                      <a:prstDash val="solid"/>
                      <a:round/>
                      <a:headEnd type="none" w="med" len="med"/>
                      <a:tailEnd type="none" w="med" len="med"/>
                    </a:lnR>
                    <a:lnT cmpd="sng" algn="ctr" cap="flat" w="9364">
                      <a:solidFill>
                        <a:srgbClr val="13538A"/>
                      </a:solidFill>
                      <a:prstDash val="solid"/>
                      <a:round/>
                      <a:headEnd type="none" w="med" len="med"/>
                      <a:tailEnd type="none" w="med" len="med"/>
                    </a:lnT>
                    <a:lnB cmpd="sng" algn="ctr" cap="flat" w="0">
                      <a:solidFill>
                        <a:srgbClr val="13538A"/>
                      </a:solidFill>
                      <a:prstDash val="solid"/>
                      <a:round/>
                      <a:headEnd type="none" w="med" len="med"/>
                      <a:tailEnd type="none" w="med" len="med"/>
                    </a:lnB>
                    <a:solidFill>
                      <a:srgbClr val="1D3557"/>
                    </a:solidFill>
                  </a:tcPr>
                </a:tc>
                <a:tc>
                  <a:txBody>
                    <a:bodyPr anchor="t" rtlCol="false"/>
                    <a:lstStyle/>
                    <a:p>
                      <a:pPr algn="ctr">
                        <a:lnSpc>
                          <a:spcPts val="2639"/>
                        </a:lnSpc>
                        <a:defRPr/>
                      </a:pPr>
                      <a:r>
                        <a:rPr lang="en-US" sz="2199">
                          <a:solidFill>
                            <a:srgbClr val="FFFFFF"/>
                          </a:solidFill>
                          <a:latin typeface="Glacial Indifference"/>
                          <a:ea typeface="Glacial Indifference"/>
                          <a:cs typeface="Glacial Indifference"/>
                          <a:sym typeface="Glacial Indifference"/>
                        </a:rPr>
                        <a:t>Upper interval </a:t>
                      </a:r>
                      <a:endParaRPr lang="en-US" sz="1100"/>
                    </a:p>
                    <a:p>
                      <a:pPr algn="ctr">
                        <a:lnSpc>
                          <a:spcPts val="2639"/>
                        </a:lnSpc>
                      </a:pPr>
                      <a:r>
                        <a:rPr lang="en-US" sz="2199">
                          <a:solidFill>
                            <a:srgbClr val="FFFFFF"/>
                          </a:solidFill>
                          <a:latin typeface="Glacial Indifference"/>
                          <a:ea typeface="Glacial Indifference"/>
                          <a:cs typeface="Glacial Indifference"/>
                          <a:sym typeface="Glacial Indifference"/>
                        </a:rPr>
                        <a:t>(97.5%)</a:t>
                      </a:r>
                    </a:p>
                  </a:txBody>
                  <a:tcPr marL="0" marR="0" marT="0" marB="0" anchor="ctr">
                    <a:lnL cmpd="sng" algn="ctr" cap="flat" w="0">
                      <a:solidFill>
                        <a:srgbClr val="13538A"/>
                      </a:solidFill>
                      <a:prstDash val="solid"/>
                      <a:round/>
                      <a:headEnd type="none" w="med" len="med"/>
                      <a:tailEnd type="none" w="med" len="med"/>
                    </a:lnL>
                    <a:lnR cmpd="sng" algn="ctr" cap="flat" w="0">
                      <a:solidFill>
                        <a:srgbClr val="13538A"/>
                      </a:solidFill>
                      <a:prstDash val="solid"/>
                      <a:round/>
                      <a:headEnd type="none" w="med" len="med"/>
                      <a:tailEnd type="none" w="med" len="med"/>
                    </a:lnR>
                    <a:lnT cmpd="sng" algn="ctr" cap="flat" w="9364">
                      <a:solidFill>
                        <a:srgbClr val="13538A"/>
                      </a:solidFill>
                      <a:prstDash val="solid"/>
                      <a:round/>
                      <a:headEnd type="none" w="med" len="med"/>
                      <a:tailEnd type="none" w="med" len="med"/>
                    </a:lnT>
                    <a:lnB cmpd="sng" algn="ctr" cap="flat" w="0">
                      <a:solidFill>
                        <a:srgbClr val="13538A"/>
                      </a:solidFill>
                      <a:prstDash val="solid"/>
                      <a:round/>
                      <a:headEnd type="none" w="med" len="med"/>
                      <a:tailEnd type="none" w="med" len="med"/>
                    </a:lnB>
                    <a:solidFill>
                      <a:srgbClr val="1D3557"/>
                    </a:solidFill>
                  </a:tcPr>
                </a:tc>
              </a:tr>
              <a:tr h="409942">
                <a:tc>
                  <a:txBody>
                    <a:bodyPr anchor="t" rtlCol="false"/>
                    <a:lstStyle/>
                    <a:p>
                      <a:pPr algn="l">
                        <a:lnSpc>
                          <a:spcPts val="3079"/>
                        </a:lnSpc>
                        <a:defRPr/>
                      </a:pPr>
                      <a:r>
                        <a:rPr lang="en-US" sz="2199">
                          <a:solidFill>
                            <a:srgbClr val="1D3557"/>
                          </a:solidFill>
                          <a:latin typeface="Glacial Indifference"/>
                          <a:ea typeface="Glacial Indifference"/>
                          <a:cs typeface="Glacial Indifference"/>
                          <a:sym typeface="Glacial Indifference"/>
                        </a:rPr>
                        <a:t>(Intercept)</a:t>
                      </a:r>
                      <a:endParaRPr lang="en-US" sz="1100"/>
                    </a:p>
                  </a:txBody>
                  <a:tcPr marL="0" marR="0" marT="0" marB="0" anchor="ctr">
                    <a:lnL cmpd="sng" algn="ctr" cap="flat" w="0">
                      <a:solidFill>
                        <a:srgbClr val="13538A"/>
                      </a:solidFill>
                      <a:prstDash val="solid"/>
                      <a:round/>
                      <a:headEnd type="none" w="med" len="med"/>
                      <a:tailEnd type="none" w="med" len="med"/>
                    </a:lnL>
                    <a:lnR cmpd="sng" algn="ctr" cap="flat" w="0">
                      <a:solidFill>
                        <a:srgbClr val="13538A"/>
                      </a:solidFill>
                      <a:prstDash val="solid"/>
                      <a:round/>
                      <a:headEnd type="none" w="med" len="med"/>
                      <a:tailEnd type="none" w="med" len="med"/>
                    </a:lnR>
                    <a:lnT cmpd="sng" algn="ctr" cap="flat" w="9364">
                      <a:solidFill>
                        <a:srgbClr val="13538A"/>
                      </a:solidFill>
                      <a:prstDash val="solid"/>
                      <a:round/>
                      <a:headEnd type="none" w="med" len="med"/>
                      <a:tailEnd type="none" w="med" len="med"/>
                    </a:lnT>
                    <a:lnB cmpd="sng" algn="ctr" cap="flat" w="0">
                      <a:solidFill>
                        <a:srgbClr val="5F318F"/>
                      </a:solidFill>
                      <a:prstDash val="solid"/>
                      <a:round/>
                      <a:headEnd type="none" w="med" len="med"/>
                      <a:tailEnd type="none" w="med" len="med"/>
                    </a:lnB>
                    <a:solidFill>
                      <a:srgbClr val="FFFFFF"/>
                    </a:solidFill>
                  </a:tcPr>
                </a:tc>
                <a:tc>
                  <a:txBody>
                    <a:bodyPr anchor="t" rtlCol="false"/>
                    <a:lstStyle/>
                    <a:p>
                      <a:pPr algn="ctr">
                        <a:lnSpc>
                          <a:spcPts val="2639"/>
                        </a:lnSpc>
                        <a:defRPr/>
                      </a:pPr>
                      <a:r>
                        <a:rPr lang="en-US" sz="2199">
                          <a:solidFill>
                            <a:srgbClr val="000000"/>
                          </a:solidFill>
                          <a:latin typeface="Glacial Indifference"/>
                          <a:ea typeface="Glacial Indifference"/>
                          <a:cs typeface="Glacial Indifference"/>
                          <a:sym typeface="Glacial Indifference"/>
                        </a:rPr>
                        <a:t>4.201E+00  </a:t>
                      </a:r>
                      <a:endParaRPr lang="en-US" sz="1100"/>
                    </a:p>
                  </a:txBody>
                  <a:tcPr marL="0" marR="0" marT="0" marB="0" anchor="ctr">
                    <a:lnL cmpd="sng" algn="ctr" cap="flat" w="0">
                      <a:solidFill>
                        <a:srgbClr val="13538A"/>
                      </a:solidFill>
                      <a:prstDash val="solid"/>
                      <a:round/>
                      <a:headEnd type="none" w="med" len="med"/>
                      <a:tailEnd type="none" w="med" len="med"/>
                    </a:lnL>
                    <a:lnR cmpd="sng" algn="ctr" cap="flat" w="0">
                      <a:solidFill>
                        <a:srgbClr val="13538A"/>
                      </a:solidFill>
                      <a:prstDash val="solid"/>
                      <a:round/>
                      <a:headEnd type="none" w="med" len="med"/>
                      <a:tailEnd type="none" w="med" len="med"/>
                    </a:lnR>
                    <a:lnT cmpd="sng" algn="ctr" cap="flat" w="9364">
                      <a:solidFill>
                        <a:srgbClr val="13538A"/>
                      </a:solidFill>
                      <a:prstDash val="solid"/>
                      <a:round/>
                      <a:headEnd type="none" w="med" len="med"/>
                      <a:tailEnd type="none" w="med" len="med"/>
                    </a:lnT>
                    <a:lnB cmpd="sng" algn="ctr" cap="flat" w="0">
                      <a:solidFill>
                        <a:srgbClr val="13538A"/>
                      </a:solidFill>
                      <a:prstDash val="solid"/>
                      <a:round/>
                      <a:headEnd type="none" w="med" len="med"/>
                      <a:tailEnd type="none" w="med" len="med"/>
                    </a:lnB>
                    <a:solidFill>
                      <a:srgbClr val="FFFFFF"/>
                    </a:solidFill>
                  </a:tcPr>
                </a:tc>
                <a:tc>
                  <a:txBody>
                    <a:bodyPr anchor="t" rtlCol="false"/>
                    <a:lstStyle/>
                    <a:p>
                      <a:pPr algn="ctr">
                        <a:lnSpc>
                          <a:spcPts val="2639"/>
                        </a:lnSpc>
                        <a:defRPr/>
                      </a:pPr>
                      <a:r>
                        <a:rPr lang="en-US" sz="2199">
                          <a:solidFill>
                            <a:srgbClr val="000000"/>
                          </a:solidFill>
                          <a:latin typeface="Glacial Indifference"/>
                          <a:ea typeface="Glacial Indifference"/>
                          <a:cs typeface="Glacial Indifference"/>
                          <a:sym typeface="Glacial Indifference"/>
                        </a:rPr>
                        <a:t>1.478E-16</a:t>
                      </a:r>
                      <a:endParaRPr lang="en-US" sz="1100"/>
                    </a:p>
                  </a:txBody>
                  <a:tcPr marL="0" marR="0" marT="0" marB="0" anchor="ctr">
                    <a:lnL cmpd="sng" algn="ctr" cap="flat" w="0">
                      <a:solidFill>
                        <a:srgbClr val="13538A"/>
                      </a:solidFill>
                      <a:prstDash val="solid"/>
                      <a:round/>
                      <a:headEnd type="none" w="med" len="med"/>
                      <a:tailEnd type="none" w="med" len="med"/>
                    </a:lnL>
                    <a:lnR cmpd="sng" algn="ctr" cap="flat" w="0">
                      <a:solidFill>
                        <a:srgbClr val="13538A"/>
                      </a:solidFill>
                      <a:prstDash val="solid"/>
                      <a:round/>
                      <a:headEnd type="none" w="med" len="med"/>
                      <a:tailEnd type="none" w="med" len="med"/>
                    </a:lnR>
                    <a:lnT cmpd="sng" algn="ctr" cap="flat" w="9364">
                      <a:solidFill>
                        <a:srgbClr val="13538A"/>
                      </a:solidFill>
                      <a:prstDash val="solid"/>
                      <a:round/>
                      <a:headEnd type="none" w="med" len="med"/>
                      <a:tailEnd type="none" w="med" len="med"/>
                    </a:lnT>
                    <a:lnB cmpd="sng" algn="ctr" cap="flat" w="0">
                      <a:solidFill>
                        <a:srgbClr val="13538A"/>
                      </a:solidFill>
                      <a:prstDash val="solid"/>
                      <a:round/>
                      <a:headEnd type="none" w="med" len="med"/>
                      <a:tailEnd type="none" w="med" len="med"/>
                    </a:lnB>
                    <a:solidFill>
                      <a:srgbClr val="FFFFFF"/>
                    </a:solidFill>
                  </a:tcPr>
                </a:tc>
                <a:tc>
                  <a:txBody>
                    <a:bodyPr anchor="t" rtlCol="false"/>
                    <a:lstStyle/>
                    <a:p>
                      <a:pPr algn="ctr">
                        <a:lnSpc>
                          <a:spcPts val="2639"/>
                        </a:lnSpc>
                        <a:defRPr/>
                      </a:pPr>
                      <a:r>
                        <a:rPr lang="en-US" sz="2199">
                          <a:solidFill>
                            <a:srgbClr val="000000"/>
                          </a:solidFill>
                          <a:latin typeface="Glacial Indifference"/>
                          <a:ea typeface="Glacial Indifference"/>
                          <a:cs typeface="Glacial Indifference"/>
                          <a:sym typeface="Glacial Indifference"/>
                        </a:rPr>
                        <a:t>-</a:t>
                      </a:r>
                      <a:endParaRPr lang="en-US" sz="1100"/>
                    </a:p>
                  </a:txBody>
                  <a:tcPr marL="0" marR="0" marT="0" marB="0" anchor="ctr">
                    <a:lnL cmpd="sng" algn="ctr" cap="flat" w="0">
                      <a:solidFill>
                        <a:srgbClr val="13538A"/>
                      </a:solidFill>
                      <a:prstDash val="solid"/>
                      <a:round/>
                      <a:headEnd type="none" w="med" len="med"/>
                      <a:tailEnd type="none" w="med" len="med"/>
                    </a:lnL>
                    <a:lnR cmpd="sng" algn="ctr" cap="flat" w="0">
                      <a:solidFill>
                        <a:srgbClr val="13538A"/>
                      </a:solidFill>
                      <a:prstDash val="solid"/>
                      <a:round/>
                      <a:headEnd type="none" w="med" len="med"/>
                      <a:tailEnd type="none" w="med" len="med"/>
                    </a:lnR>
                    <a:lnT cmpd="sng" algn="ctr" cap="flat" w="9364">
                      <a:solidFill>
                        <a:srgbClr val="13538A"/>
                      </a:solidFill>
                      <a:prstDash val="solid"/>
                      <a:round/>
                      <a:headEnd type="none" w="med" len="med"/>
                      <a:tailEnd type="none" w="med" len="med"/>
                    </a:lnT>
                    <a:lnB cmpd="sng" algn="ctr" cap="flat" w="0">
                      <a:solidFill>
                        <a:srgbClr val="13538A"/>
                      </a:solidFill>
                      <a:prstDash val="solid"/>
                      <a:round/>
                      <a:headEnd type="none" w="med" len="med"/>
                      <a:tailEnd type="none" w="med" len="med"/>
                    </a:lnB>
                    <a:solidFill>
                      <a:srgbClr val="FFFFFF"/>
                    </a:solidFill>
                  </a:tcPr>
                </a:tc>
                <a:tc>
                  <a:txBody>
                    <a:bodyPr anchor="t" rtlCol="false"/>
                    <a:lstStyle/>
                    <a:p>
                      <a:pPr algn="ctr">
                        <a:lnSpc>
                          <a:spcPts val="2639"/>
                        </a:lnSpc>
                        <a:defRPr/>
                      </a:pPr>
                      <a:endParaRPr lang="en-US" sz="1100"/>
                    </a:p>
                  </a:txBody>
                  <a:tcPr marL="0" marR="0" marT="0" marB="0" anchor="ctr">
                    <a:lnL cmpd="sng" algn="ctr" cap="flat" w="0">
                      <a:solidFill>
                        <a:srgbClr val="13538A"/>
                      </a:solidFill>
                      <a:prstDash val="solid"/>
                      <a:round/>
                      <a:headEnd type="none" w="med" len="med"/>
                      <a:tailEnd type="none" w="med" len="med"/>
                    </a:lnL>
                    <a:lnR cmpd="sng" algn="ctr" cap="flat" w="0">
                      <a:solidFill>
                        <a:srgbClr val="13538A"/>
                      </a:solidFill>
                      <a:prstDash val="solid"/>
                      <a:round/>
                      <a:headEnd type="none" w="med" len="med"/>
                      <a:tailEnd type="none" w="med" len="med"/>
                    </a:lnR>
                    <a:lnT cmpd="sng" algn="ctr" cap="flat" w="9364">
                      <a:solidFill>
                        <a:srgbClr val="13538A"/>
                      </a:solidFill>
                      <a:prstDash val="solid"/>
                      <a:round/>
                      <a:headEnd type="none" w="med" len="med"/>
                      <a:tailEnd type="none" w="med" len="med"/>
                    </a:lnT>
                    <a:lnB cmpd="sng" algn="ctr" cap="flat" w="0">
                      <a:solidFill>
                        <a:srgbClr val="13538A"/>
                      </a:solidFill>
                      <a:prstDash val="solid"/>
                      <a:round/>
                      <a:headEnd type="none" w="med" len="med"/>
                      <a:tailEnd type="none" w="med" len="med"/>
                    </a:lnB>
                    <a:solidFill>
                      <a:srgbClr val="FFFFFF"/>
                    </a:solidFill>
                  </a:tcPr>
                </a:tc>
              </a:tr>
              <a:tr h="409942">
                <a:tc>
                  <a:txBody>
                    <a:bodyPr anchor="t" rtlCol="false"/>
                    <a:lstStyle/>
                    <a:p>
                      <a:pPr algn="l">
                        <a:lnSpc>
                          <a:spcPts val="3079"/>
                        </a:lnSpc>
                        <a:defRPr/>
                      </a:pPr>
                      <a:r>
                        <a:rPr lang="en-US" sz="2199">
                          <a:solidFill>
                            <a:srgbClr val="1D3557"/>
                          </a:solidFill>
                          <a:latin typeface="Glacial Indifference"/>
                          <a:ea typeface="Glacial Indifference"/>
                          <a:cs typeface="Glacial Indifference"/>
                          <a:sym typeface="Glacial Indifference"/>
                        </a:rPr>
                        <a:t>Essence</a:t>
                      </a:r>
                      <a:endParaRPr lang="en-US" sz="1100"/>
                    </a:p>
                  </a:txBody>
                  <a:tcPr marL="0" marR="0" marT="0" marB="0" anchor="ctr">
                    <a:lnL cmpd="sng" algn="ctr" cap="flat" w="0">
                      <a:solidFill>
                        <a:srgbClr val="5F318F"/>
                      </a:solidFill>
                      <a:prstDash val="solid"/>
                      <a:round/>
                      <a:headEnd type="none" w="med" len="med"/>
                      <a:tailEnd type="none" w="med" len="med"/>
                    </a:lnL>
                    <a:lnR cmpd="sng" algn="ctr" cap="flat" w="0">
                      <a:solidFill>
                        <a:srgbClr val="5F318F"/>
                      </a:solidFill>
                      <a:prstDash val="solid"/>
                      <a:round/>
                      <a:headEnd type="none" w="med" len="med"/>
                      <a:tailEnd type="none" w="med" len="med"/>
                    </a:lnR>
                    <a:lnT cmpd="sng" algn="ctr" cap="flat" w="9364">
                      <a:solidFill>
                        <a:srgbClr val="5F318F"/>
                      </a:solidFill>
                      <a:prstDash val="solid"/>
                      <a:round/>
                      <a:headEnd type="none" w="med" len="med"/>
                      <a:tailEnd type="none" w="med" len="med"/>
                    </a:lnT>
                    <a:lnB cmpd="sng" algn="ctr" cap="flat" w="0">
                      <a:solidFill>
                        <a:srgbClr val="5F318F"/>
                      </a:solidFill>
                      <a:prstDash val="solid"/>
                      <a:round/>
                      <a:headEnd type="none" w="med" len="med"/>
                      <a:tailEnd type="none" w="med" len="med"/>
                    </a:lnB>
                    <a:solidFill>
                      <a:srgbClr val="FFFFFF"/>
                    </a:solidFill>
                  </a:tcPr>
                </a:tc>
                <a:tc>
                  <a:txBody>
                    <a:bodyPr anchor="t" rtlCol="false"/>
                    <a:lstStyle/>
                    <a:p>
                      <a:pPr algn="ctr">
                        <a:lnSpc>
                          <a:spcPts val="2639"/>
                        </a:lnSpc>
                        <a:defRPr/>
                      </a:pPr>
                      <a:r>
                        <a:rPr lang="en-US" sz="2199">
                          <a:solidFill>
                            <a:srgbClr val="000000"/>
                          </a:solidFill>
                          <a:latin typeface="Glacial Indifference"/>
                          <a:ea typeface="Glacial Indifference"/>
                          <a:cs typeface="Glacial Indifference"/>
                          <a:sym typeface="Glacial Indifference"/>
                        </a:rPr>
                        <a:t>1.912E-01</a:t>
                      </a:r>
                      <a:endParaRPr lang="en-US" sz="1100"/>
                    </a:p>
                  </a:txBody>
                  <a:tcPr marL="0" marR="0" marT="0" marB="0" anchor="ctr">
                    <a:lnL cmpd="sng" algn="ctr" cap="flat" w="0">
                      <a:solidFill>
                        <a:srgbClr val="5F318F"/>
                      </a:solidFill>
                      <a:prstDash val="solid"/>
                      <a:round/>
                      <a:headEnd type="none" w="med" len="med"/>
                      <a:tailEnd type="none" w="med" len="med"/>
                    </a:lnL>
                    <a:lnR cmpd="sng" algn="ctr" cap="flat" w="0">
                      <a:solidFill>
                        <a:srgbClr val="13538A"/>
                      </a:solidFill>
                      <a:prstDash val="solid"/>
                      <a:round/>
                      <a:headEnd type="none" w="med" len="med"/>
                      <a:tailEnd type="none" w="med" len="med"/>
                    </a:lnR>
                    <a:lnT cmpd="sng" algn="ctr" cap="flat" w="9364">
                      <a:solidFill>
                        <a:srgbClr val="13538A"/>
                      </a:solidFill>
                      <a:prstDash val="solid"/>
                      <a:round/>
                      <a:headEnd type="none" w="med" len="med"/>
                      <a:tailEnd type="none" w="med" len="med"/>
                    </a:lnT>
                    <a:lnB cmpd="sng" algn="ctr" cap="flat" w="0">
                      <a:solidFill>
                        <a:srgbClr val="13538A"/>
                      </a:solidFill>
                      <a:prstDash val="solid"/>
                      <a:round/>
                      <a:headEnd type="none" w="med" len="med"/>
                      <a:tailEnd type="none" w="med" len="med"/>
                    </a:lnB>
                    <a:solidFill>
                      <a:srgbClr val="FFFFFF"/>
                    </a:solidFill>
                  </a:tcPr>
                </a:tc>
                <a:tc>
                  <a:txBody>
                    <a:bodyPr anchor="t" rtlCol="false"/>
                    <a:lstStyle/>
                    <a:p>
                      <a:pPr algn="ctr">
                        <a:lnSpc>
                          <a:spcPts val="2639"/>
                        </a:lnSpc>
                        <a:defRPr/>
                      </a:pPr>
                      <a:r>
                        <a:rPr lang="en-US" sz="2199">
                          <a:solidFill>
                            <a:srgbClr val="000000"/>
                          </a:solidFill>
                          <a:latin typeface="Glacial Indifference"/>
                          <a:ea typeface="Glacial Indifference"/>
                          <a:cs typeface="Glacial Indifference"/>
                          <a:sym typeface="Glacial Indifference"/>
                        </a:rPr>
                        <a:t>1.936E-16</a:t>
                      </a:r>
                      <a:endParaRPr lang="en-US" sz="1100"/>
                    </a:p>
                  </a:txBody>
                  <a:tcPr marL="0" marR="0" marT="0" marB="0" anchor="ctr">
                    <a:lnL cmpd="sng" algn="ctr" cap="flat" w="0">
                      <a:solidFill>
                        <a:srgbClr val="13538A"/>
                      </a:solidFill>
                      <a:prstDash val="solid"/>
                      <a:round/>
                      <a:headEnd type="none" w="med" len="med"/>
                      <a:tailEnd type="none" w="med" len="med"/>
                    </a:lnL>
                    <a:lnR cmpd="sng" algn="ctr" cap="flat" w="0">
                      <a:solidFill>
                        <a:srgbClr val="13538A"/>
                      </a:solidFill>
                      <a:prstDash val="solid"/>
                      <a:round/>
                      <a:headEnd type="none" w="med" len="med"/>
                      <a:tailEnd type="none" w="med" len="med"/>
                    </a:lnR>
                    <a:lnT cmpd="sng" algn="ctr" cap="flat" w="9364">
                      <a:solidFill>
                        <a:srgbClr val="13538A"/>
                      </a:solidFill>
                      <a:prstDash val="solid"/>
                      <a:round/>
                      <a:headEnd type="none" w="med" len="med"/>
                      <a:tailEnd type="none" w="med" len="med"/>
                    </a:lnT>
                    <a:lnB cmpd="sng" algn="ctr" cap="flat" w="0">
                      <a:solidFill>
                        <a:srgbClr val="13538A"/>
                      </a:solidFill>
                      <a:prstDash val="solid"/>
                      <a:round/>
                      <a:headEnd type="none" w="med" len="med"/>
                      <a:tailEnd type="none" w="med" len="med"/>
                    </a:lnB>
                    <a:solidFill>
                      <a:srgbClr val="FFFFFF"/>
                    </a:solidFill>
                  </a:tcPr>
                </a:tc>
                <a:tc>
                  <a:txBody>
                    <a:bodyPr anchor="t" rtlCol="false"/>
                    <a:lstStyle/>
                    <a:p>
                      <a:pPr algn="ctr">
                        <a:lnSpc>
                          <a:spcPts val="2639"/>
                        </a:lnSpc>
                        <a:defRPr/>
                      </a:pPr>
                      <a:r>
                        <a:rPr lang="en-US" sz="2199">
                          <a:solidFill>
                            <a:srgbClr val="000000"/>
                          </a:solidFill>
                          <a:latin typeface="Glacial Indifference"/>
                          <a:ea typeface="Glacial Indifference"/>
                          <a:cs typeface="Glacial Indifference"/>
                          <a:sym typeface="Glacial Indifference"/>
                        </a:rPr>
                        <a:t>-</a:t>
                      </a:r>
                      <a:endParaRPr lang="en-US" sz="1100"/>
                    </a:p>
                  </a:txBody>
                  <a:tcPr marL="0" marR="0" marT="0" marB="0" anchor="ctr">
                    <a:lnL cmpd="sng" algn="ctr" cap="flat" w="0">
                      <a:solidFill>
                        <a:srgbClr val="13538A"/>
                      </a:solidFill>
                      <a:prstDash val="solid"/>
                      <a:round/>
                      <a:headEnd type="none" w="med" len="med"/>
                      <a:tailEnd type="none" w="med" len="med"/>
                    </a:lnL>
                    <a:lnR cmpd="sng" algn="ctr" cap="flat" w="0">
                      <a:solidFill>
                        <a:srgbClr val="13538A"/>
                      </a:solidFill>
                      <a:prstDash val="solid"/>
                      <a:round/>
                      <a:headEnd type="none" w="med" len="med"/>
                      <a:tailEnd type="none" w="med" len="med"/>
                    </a:lnR>
                    <a:lnT cmpd="sng" algn="ctr" cap="flat" w="9364">
                      <a:solidFill>
                        <a:srgbClr val="13538A"/>
                      </a:solidFill>
                      <a:prstDash val="solid"/>
                      <a:round/>
                      <a:headEnd type="none" w="med" len="med"/>
                      <a:tailEnd type="none" w="med" len="med"/>
                    </a:lnT>
                    <a:lnB cmpd="sng" algn="ctr" cap="flat" w="0">
                      <a:solidFill>
                        <a:srgbClr val="13538A"/>
                      </a:solidFill>
                      <a:prstDash val="solid"/>
                      <a:round/>
                      <a:headEnd type="none" w="med" len="med"/>
                      <a:tailEnd type="none" w="med" len="med"/>
                    </a:lnB>
                    <a:solidFill>
                      <a:srgbClr val="FFFFFF"/>
                    </a:solidFill>
                  </a:tcPr>
                </a:tc>
                <a:tc>
                  <a:txBody>
                    <a:bodyPr anchor="t" rtlCol="false"/>
                    <a:lstStyle/>
                    <a:p>
                      <a:pPr algn="ctr">
                        <a:lnSpc>
                          <a:spcPts val="2639"/>
                        </a:lnSpc>
                        <a:defRPr/>
                      </a:pPr>
                      <a:r>
                        <a:rPr lang="en-US" sz="2199">
                          <a:solidFill>
                            <a:srgbClr val="000000"/>
                          </a:solidFill>
                          <a:latin typeface="Glacial Indifference"/>
                          <a:ea typeface="Glacial Indifference"/>
                          <a:cs typeface="Glacial Indifference"/>
                          <a:sym typeface="Glacial Indifference"/>
                        </a:rPr>
                        <a:t>1.911691E-01</a:t>
                      </a:r>
                      <a:endParaRPr lang="en-US" sz="1100"/>
                    </a:p>
                  </a:txBody>
                  <a:tcPr marL="0" marR="0" marT="0" marB="0" anchor="ctr">
                    <a:lnL cmpd="sng" algn="ctr" cap="flat" w="0">
                      <a:solidFill>
                        <a:srgbClr val="13538A"/>
                      </a:solidFill>
                      <a:prstDash val="solid"/>
                      <a:round/>
                      <a:headEnd type="none" w="med" len="med"/>
                      <a:tailEnd type="none" w="med" len="med"/>
                    </a:lnL>
                    <a:lnR cmpd="sng" algn="ctr" cap="flat" w="0">
                      <a:solidFill>
                        <a:srgbClr val="13538A"/>
                      </a:solidFill>
                      <a:prstDash val="solid"/>
                      <a:round/>
                      <a:headEnd type="none" w="med" len="med"/>
                      <a:tailEnd type="none" w="med" len="med"/>
                    </a:lnR>
                    <a:lnT cmpd="sng" algn="ctr" cap="flat" w="9364">
                      <a:solidFill>
                        <a:srgbClr val="13538A"/>
                      </a:solidFill>
                      <a:prstDash val="solid"/>
                      <a:round/>
                      <a:headEnd type="none" w="med" len="med"/>
                      <a:tailEnd type="none" w="med" len="med"/>
                    </a:lnT>
                    <a:lnB cmpd="sng" algn="ctr" cap="flat" w="0">
                      <a:solidFill>
                        <a:srgbClr val="13538A"/>
                      </a:solidFill>
                      <a:prstDash val="solid"/>
                      <a:round/>
                      <a:headEnd type="none" w="med" len="med"/>
                      <a:tailEnd type="none" w="med" len="med"/>
                    </a:lnB>
                    <a:solidFill>
                      <a:srgbClr val="FFFFFF"/>
                    </a:solidFill>
                  </a:tcPr>
                </a:tc>
              </a:tr>
              <a:tr h="800816">
                <a:tc>
                  <a:txBody>
                    <a:bodyPr anchor="t" rtlCol="false"/>
                    <a:lstStyle/>
                    <a:p>
                      <a:pPr algn="l">
                        <a:lnSpc>
                          <a:spcPts val="3079"/>
                        </a:lnSpc>
                        <a:defRPr/>
                      </a:pPr>
                      <a:r>
                        <a:rPr lang="en-US" sz="2199">
                          <a:solidFill>
                            <a:srgbClr val="1D3557"/>
                          </a:solidFill>
                          <a:latin typeface="Glacial Indifference"/>
                          <a:ea typeface="Glacial Indifference"/>
                          <a:cs typeface="Glacial Indifference"/>
                          <a:sym typeface="Glacial Indifference"/>
                        </a:rPr>
                        <a:t>Dealing with adversities</a:t>
                      </a:r>
                      <a:endParaRPr lang="en-US" sz="1100"/>
                    </a:p>
                  </a:txBody>
                  <a:tcPr marL="0" marR="0" marT="0" marB="0" anchor="ctr">
                    <a:lnL cmpd="sng" algn="ctr" cap="flat" w="0">
                      <a:solidFill>
                        <a:srgbClr val="13538A"/>
                      </a:solidFill>
                      <a:prstDash val="solid"/>
                      <a:round/>
                      <a:headEnd type="none" w="med" len="med"/>
                      <a:tailEnd type="none" w="med" len="med"/>
                    </a:lnL>
                    <a:lnR cmpd="sng" algn="ctr" cap="flat" w="0">
                      <a:solidFill>
                        <a:srgbClr val="13538A"/>
                      </a:solidFill>
                      <a:prstDash val="solid"/>
                      <a:round/>
                      <a:headEnd type="none" w="med" len="med"/>
                      <a:tailEnd type="none" w="med" len="med"/>
                    </a:lnR>
                    <a:lnT cmpd="sng" algn="ctr" cap="flat" w="9364">
                      <a:solidFill>
                        <a:srgbClr val="5F318F"/>
                      </a:solidFill>
                      <a:prstDash val="solid"/>
                      <a:round/>
                      <a:headEnd type="none" w="med" len="med"/>
                      <a:tailEnd type="none" w="med" len="med"/>
                    </a:lnT>
                    <a:lnB cmpd="sng" algn="ctr" cap="flat" w="0">
                      <a:solidFill>
                        <a:srgbClr val="13538A"/>
                      </a:solidFill>
                      <a:prstDash val="solid"/>
                      <a:round/>
                      <a:headEnd type="none" w="med" len="med"/>
                      <a:tailEnd type="none" w="med" len="med"/>
                    </a:lnB>
                    <a:solidFill>
                      <a:srgbClr val="FFFFFF"/>
                    </a:solidFill>
                  </a:tcPr>
                </a:tc>
                <a:tc>
                  <a:txBody>
                    <a:bodyPr anchor="t" rtlCol="false"/>
                    <a:lstStyle/>
                    <a:p>
                      <a:pPr algn="ctr">
                        <a:lnSpc>
                          <a:spcPts val="2639"/>
                        </a:lnSpc>
                        <a:defRPr/>
                      </a:pPr>
                      <a:r>
                        <a:rPr lang="en-US" sz="2199">
                          <a:solidFill>
                            <a:srgbClr val="000000"/>
                          </a:solidFill>
                          <a:latin typeface="Glacial Indifference"/>
                          <a:ea typeface="Glacial Indifference"/>
                          <a:cs typeface="Glacial Indifference"/>
                          <a:sym typeface="Glacial Indifference"/>
                        </a:rPr>
                        <a:t>2.270E-01  </a:t>
                      </a:r>
                      <a:endParaRPr lang="en-US" sz="1100"/>
                    </a:p>
                  </a:txBody>
                  <a:tcPr marL="0" marR="0" marT="0" marB="0" anchor="ctr">
                    <a:lnL cmpd="sng" algn="ctr" cap="flat" w="0">
                      <a:solidFill>
                        <a:srgbClr val="13538A"/>
                      </a:solidFill>
                      <a:prstDash val="solid"/>
                      <a:round/>
                      <a:headEnd type="none" w="med" len="med"/>
                      <a:tailEnd type="none" w="med" len="med"/>
                    </a:lnL>
                    <a:lnR cmpd="sng" algn="ctr" cap="flat" w="0">
                      <a:solidFill>
                        <a:srgbClr val="13538A"/>
                      </a:solidFill>
                      <a:prstDash val="solid"/>
                      <a:round/>
                      <a:headEnd type="none" w="med" len="med"/>
                      <a:tailEnd type="none" w="med" len="med"/>
                    </a:lnR>
                    <a:lnT cmpd="sng" algn="ctr" cap="flat" w="9364">
                      <a:solidFill>
                        <a:srgbClr val="13538A"/>
                      </a:solidFill>
                      <a:prstDash val="solid"/>
                      <a:round/>
                      <a:headEnd type="none" w="med" len="med"/>
                      <a:tailEnd type="none" w="med" len="med"/>
                    </a:lnT>
                    <a:lnB cmpd="sng" algn="ctr" cap="flat" w="0">
                      <a:solidFill>
                        <a:srgbClr val="13538A"/>
                      </a:solidFill>
                      <a:prstDash val="solid"/>
                      <a:round/>
                      <a:headEnd type="none" w="med" len="med"/>
                      <a:tailEnd type="none" w="med" len="med"/>
                    </a:lnB>
                    <a:solidFill>
                      <a:srgbClr val="FFFFFF"/>
                    </a:solidFill>
                  </a:tcPr>
                </a:tc>
                <a:tc>
                  <a:txBody>
                    <a:bodyPr anchor="t" rtlCol="false"/>
                    <a:lstStyle/>
                    <a:p>
                      <a:pPr algn="ctr">
                        <a:lnSpc>
                          <a:spcPts val="2639"/>
                        </a:lnSpc>
                        <a:defRPr/>
                      </a:pPr>
                      <a:r>
                        <a:rPr lang="en-US" sz="2199">
                          <a:solidFill>
                            <a:srgbClr val="000000"/>
                          </a:solidFill>
                          <a:latin typeface="Glacial Indifference"/>
                          <a:ea typeface="Glacial Indifference"/>
                          <a:cs typeface="Glacial Indifference"/>
                          <a:sym typeface="Glacial Indifference"/>
                        </a:rPr>
                        <a:t>2.444E-16</a:t>
                      </a:r>
                      <a:endParaRPr lang="en-US" sz="1100"/>
                    </a:p>
                  </a:txBody>
                  <a:tcPr marL="0" marR="0" marT="0" marB="0" anchor="ctr">
                    <a:lnL cmpd="sng" algn="ctr" cap="flat" w="0">
                      <a:solidFill>
                        <a:srgbClr val="13538A"/>
                      </a:solidFill>
                      <a:prstDash val="solid"/>
                      <a:round/>
                      <a:headEnd type="none" w="med" len="med"/>
                      <a:tailEnd type="none" w="med" len="med"/>
                    </a:lnL>
                    <a:lnR cmpd="sng" algn="ctr" cap="flat" w="0">
                      <a:solidFill>
                        <a:srgbClr val="13538A"/>
                      </a:solidFill>
                      <a:prstDash val="solid"/>
                      <a:round/>
                      <a:headEnd type="none" w="med" len="med"/>
                      <a:tailEnd type="none" w="med" len="med"/>
                    </a:lnR>
                    <a:lnT cmpd="sng" algn="ctr" cap="flat" w="9364">
                      <a:solidFill>
                        <a:srgbClr val="13538A"/>
                      </a:solidFill>
                      <a:prstDash val="solid"/>
                      <a:round/>
                      <a:headEnd type="none" w="med" len="med"/>
                      <a:tailEnd type="none" w="med" len="med"/>
                    </a:lnT>
                    <a:lnB cmpd="sng" algn="ctr" cap="flat" w="0">
                      <a:solidFill>
                        <a:srgbClr val="13538A"/>
                      </a:solidFill>
                      <a:prstDash val="solid"/>
                      <a:round/>
                      <a:headEnd type="none" w="med" len="med"/>
                      <a:tailEnd type="none" w="med" len="med"/>
                    </a:lnB>
                    <a:solidFill>
                      <a:srgbClr val="FFFFFF"/>
                    </a:solidFill>
                  </a:tcPr>
                </a:tc>
                <a:tc>
                  <a:txBody>
                    <a:bodyPr anchor="t" rtlCol="false"/>
                    <a:lstStyle/>
                    <a:p>
                      <a:pPr algn="ctr">
                        <a:lnSpc>
                          <a:spcPts val="2639"/>
                        </a:lnSpc>
                        <a:defRPr/>
                      </a:pPr>
                      <a:r>
                        <a:rPr lang="en-US" sz="2199">
                          <a:solidFill>
                            <a:srgbClr val="000000"/>
                          </a:solidFill>
                          <a:latin typeface="Glacial Indifference"/>
                          <a:ea typeface="Glacial Indifference"/>
                          <a:cs typeface="Glacial Indifference"/>
                          <a:sym typeface="Glacial Indifference"/>
                        </a:rPr>
                        <a:t>-</a:t>
                      </a:r>
                      <a:endParaRPr lang="en-US" sz="1100"/>
                    </a:p>
                  </a:txBody>
                  <a:tcPr marL="0" marR="0" marT="0" marB="0" anchor="ctr">
                    <a:lnL cmpd="sng" algn="ctr" cap="flat" w="0">
                      <a:solidFill>
                        <a:srgbClr val="13538A"/>
                      </a:solidFill>
                      <a:prstDash val="solid"/>
                      <a:round/>
                      <a:headEnd type="none" w="med" len="med"/>
                      <a:tailEnd type="none" w="med" len="med"/>
                    </a:lnL>
                    <a:lnR cmpd="sng" algn="ctr" cap="flat" w="0">
                      <a:solidFill>
                        <a:srgbClr val="13538A"/>
                      </a:solidFill>
                      <a:prstDash val="solid"/>
                      <a:round/>
                      <a:headEnd type="none" w="med" len="med"/>
                      <a:tailEnd type="none" w="med" len="med"/>
                    </a:lnR>
                    <a:lnT cmpd="sng" algn="ctr" cap="flat" w="9364">
                      <a:solidFill>
                        <a:srgbClr val="13538A"/>
                      </a:solidFill>
                      <a:prstDash val="solid"/>
                      <a:round/>
                      <a:headEnd type="none" w="med" len="med"/>
                      <a:tailEnd type="none" w="med" len="med"/>
                    </a:lnT>
                    <a:lnB cmpd="sng" algn="ctr" cap="flat" w="0">
                      <a:solidFill>
                        <a:srgbClr val="13538A"/>
                      </a:solidFill>
                      <a:prstDash val="solid"/>
                      <a:round/>
                      <a:headEnd type="none" w="med" len="med"/>
                      <a:tailEnd type="none" w="med" len="med"/>
                    </a:lnB>
                    <a:solidFill>
                      <a:srgbClr val="FFFFFF"/>
                    </a:solidFill>
                  </a:tcPr>
                </a:tc>
                <a:tc>
                  <a:txBody>
                    <a:bodyPr anchor="t" rtlCol="false"/>
                    <a:lstStyle/>
                    <a:p>
                      <a:pPr algn="ctr">
                        <a:lnSpc>
                          <a:spcPts val="2639"/>
                        </a:lnSpc>
                        <a:defRPr/>
                      </a:pPr>
                      <a:r>
                        <a:rPr lang="en-US" sz="2199">
                          <a:solidFill>
                            <a:srgbClr val="000000"/>
                          </a:solidFill>
                          <a:latin typeface="Glacial Indifference"/>
                          <a:ea typeface="Glacial Indifference"/>
                          <a:cs typeface="Glacial Indifference"/>
                          <a:sym typeface="Glacial Indifference"/>
                        </a:rPr>
                        <a:t>2.270350E-01  </a:t>
                      </a:r>
                      <a:endParaRPr lang="en-US" sz="1100"/>
                    </a:p>
                  </a:txBody>
                  <a:tcPr marL="0" marR="0" marT="0" marB="0" anchor="ctr">
                    <a:lnL cmpd="sng" algn="ctr" cap="flat" w="0">
                      <a:solidFill>
                        <a:srgbClr val="13538A"/>
                      </a:solidFill>
                      <a:prstDash val="solid"/>
                      <a:round/>
                      <a:headEnd type="none" w="med" len="med"/>
                      <a:tailEnd type="none" w="med" len="med"/>
                    </a:lnL>
                    <a:lnR cmpd="sng" algn="ctr" cap="flat" w="0">
                      <a:solidFill>
                        <a:srgbClr val="13538A"/>
                      </a:solidFill>
                      <a:prstDash val="solid"/>
                      <a:round/>
                      <a:headEnd type="none" w="med" len="med"/>
                      <a:tailEnd type="none" w="med" len="med"/>
                    </a:lnR>
                    <a:lnT cmpd="sng" algn="ctr" cap="flat" w="9364">
                      <a:solidFill>
                        <a:srgbClr val="13538A"/>
                      </a:solidFill>
                      <a:prstDash val="solid"/>
                      <a:round/>
                      <a:headEnd type="none" w="med" len="med"/>
                      <a:tailEnd type="none" w="med" len="med"/>
                    </a:lnT>
                    <a:lnB cmpd="sng" algn="ctr" cap="flat" w="0">
                      <a:solidFill>
                        <a:srgbClr val="13538A"/>
                      </a:solidFill>
                      <a:prstDash val="solid"/>
                      <a:round/>
                      <a:headEnd type="none" w="med" len="med"/>
                      <a:tailEnd type="none" w="med" len="med"/>
                    </a:lnB>
                    <a:solidFill>
                      <a:srgbClr val="FFFFFF"/>
                    </a:solidFill>
                  </a:tcPr>
                </a:tc>
              </a:tr>
              <a:tr h="409942">
                <a:tc>
                  <a:txBody>
                    <a:bodyPr anchor="t" rtlCol="false"/>
                    <a:lstStyle/>
                    <a:p>
                      <a:pPr algn="l">
                        <a:lnSpc>
                          <a:spcPts val="3079"/>
                        </a:lnSpc>
                        <a:defRPr/>
                      </a:pPr>
                      <a:r>
                        <a:rPr lang="en-US" sz="2199">
                          <a:solidFill>
                            <a:srgbClr val="1D3557"/>
                          </a:solidFill>
                          <a:latin typeface="Glacial Indifference"/>
                          <a:ea typeface="Glacial Indifference"/>
                          <a:cs typeface="Glacial Indifference"/>
                          <a:sym typeface="Glacial Indifference"/>
                        </a:rPr>
                        <a:t>Resilience  </a:t>
                      </a:r>
                      <a:endParaRPr lang="en-US" sz="1100"/>
                    </a:p>
                  </a:txBody>
                  <a:tcPr marL="0" marR="0" marT="0" marB="0" anchor="ctr">
                    <a:lnL cmpd="sng" algn="ctr" cap="flat" w="0">
                      <a:solidFill>
                        <a:srgbClr val="13538A"/>
                      </a:solidFill>
                      <a:prstDash val="solid"/>
                      <a:round/>
                      <a:headEnd type="none" w="med" len="med"/>
                      <a:tailEnd type="none" w="med" len="med"/>
                    </a:lnL>
                    <a:lnR cmpd="sng" algn="ctr" cap="flat" w="0">
                      <a:solidFill>
                        <a:srgbClr val="13538A"/>
                      </a:solidFill>
                      <a:prstDash val="solid"/>
                      <a:round/>
                      <a:headEnd type="none" w="med" len="med"/>
                      <a:tailEnd type="none" w="med" len="med"/>
                    </a:lnR>
                    <a:lnT cmpd="sng" algn="ctr" cap="flat" w="9364">
                      <a:solidFill>
                        <a:srgbClr val="13538A"/>
                      </a:solidFill>
                      <a:prstDash val="solid"/>
                      <a:round/>
                      <a:headEnd type="none" w="med" len="med"/>
                      <a:tailEnd type="none" w="med" len="med"/>
                    </a:lnT>
                    <a:lnB cmpd="sng" algn="ctr" cap="flat" w="0">
                      <a:solidFill>
                        <a:srgbClr val="13538A"/>
                      </a:solidFill>
                      <a:prstDash val="solid"/>
                      <a:round/>
                      <a:headEnd type="none" w="med" len="med"/>
                      <a:tailEnd type="none" w="med" len="med"/>
                    </a:lnB>
                    <a:solidFill>
                      <a:srgbClr val="FFFFFF"/>
                    </a:solidFill>
                  </a:tcPr>
                </a:tc>
                <a:tc>
                  <a:txBody>
                    <a:bodyPr anchor="t" rtlCol="false"/>
                    <a:lstStyle/>
                    <a:p>
                      <a:pPr algn="ctr">
                        <a:lnSpc>
                          <a:spcPts val="2639"/>
                        </a:lnSpc>
                        <a:defRPr/>
                      </a:pPr>
                      <a:r>
                        <a:rPr lang="en-US" sz="2199">
                          <a:solidFill>
                            <a:srgbClr val="000000"/>
                          </a:solidFill>
                          <a:latin typeface="Glacial Indifference"/>
                          <a:ea typeface="Glacial Indifference"/>
                          <a:cs typeface="Glacial Indifference"/>
                          <a:sym typeface="Glacial Indifference"/>
                        </a:rPr>
                        <a:t>2.111E-01  </a:t>
                      </a:r>
                      <a:endParaRPr lang="en-US" sz="1100"/>
                    </a:p>
                  </a:txBody>
                  <a:tcPr marL="0" marR="0" marT="0" marB="0" anchor="ctr">
                    <a:lnL cmpd="sng" algn="ctr" cap="flat" w="0">
                      <a:solidFill>
                        <a:srgbClr val="13538A"/>
                      </a:solidFill>
                      <a:prstDash val="solid"/>
                      <a:round/>
                      <a:headEnd type="none" w="med" len="med"/>
                      <a:tailEnd type="none" w="med" len="med"/>
                    </a:lnL>
                    <a:lnR cmpd="sng" algn="ctr" cap="flat" w="0">
                      <a:solidFill>
                        <a:srgbClr val="13538A"/>
                      </a:solidFill>
                      <a:prstDash val="solid"/>
                      <a:round/>
                      <a:headEnd type="none" w="med" len="med"/>
                      <a:tailEnd type="none" w="med" len="med"/>
                    </a:lnR>
                    <a:lnT cmpd="sng" algn="ctr" cap="flat" w="9364">
                      <a:solidFill>
                        <a:srgbClr val="13538A"/>
                      </a:solidFill>
                      <a:prstDash val="solid"/>
                      <a:round/>
                      <a:headEnd type="none" w="med" len="med"/>
                      <a:tailEnd type="none" w="med" len="med"/>
                    </a:lnT>
                    <a:lnB cmpd="sng" algn="ctr" cap="flat" w="0">
                      <a:solidFill>
                        <a:srgbClr val="13538A"/>
                      </a:solidFill>
                      <a:prstDash val="solid"/>
                      <a:round/>
                      <a:headEnd type="none" w="med" len="med"/>
                      <a:tailEnd type="none" w="med" len="med"/>
                    </a:lnB>
                    <a:solidFill>
                      <a:srgbClr val="FFFFFF"/>
                    </a:solidFill>
                  </a:tcPr>
                </a:tc>
                <a:tc>
                  <a:txBody>
                    <a:bodyPr anchor="t" rtlCol="false"/>
                    <a:lstStyle/>
                    <a:p>
                      <a:pPr algn="ctr">
                        <a:lnSpc>
                          <a:spcPts val="2639"/>
                        </a:lnSpc>
                        <a:defRPr/>
                      </a:pPr>
                      <a:r>
                        <a:rPr lang="en-US" sz="2199">
                          <a:solidFill>
                            <a:srgbClr val="000000"/>
                          </a:solidFill>
                          <a:latin typeface="Glacial Indifference"/>
                          <a:ea typeface="Glacial Indifference"/>
                          <a:cs typeface="Glacial Indifference"/>
                          <a:sym typeface="Glacial Indifference"/>
                        </a:rPr>
                        <a:t>2.117E-16</a:t>
                      </a:r>
                      <a:endParaRPr lang="en-US" sz="1100"/>
                    </a:p>
                  </a:txBody>
                  <a:tcPr marL="0" marR="0" marT="0" marB="0" anchor="ctr">
                    <a:lnL cmpd="sng" algn="ctr" cap="flat" w="0">
                      <a:solidFill>
                        <a:srgbClr val="13538A"/>
                      </a:solidFill>
                      <a:prstDash val="solid"/>
                      <a:round/>
                      <a:headEnd type="none" w="med" len="med"/>
                      <a:tailEnd type="none" w="med" len="med"/>
                    </a:lnL>
                    <a:lnR cmpd="sng" algn="ctr" cap="flat" w="0">
                      <a:solidFill>
                        <a:srgbClr val="13538A"/>
                      </a:solidFill>
                      <a:prstDash val="solid"/>
                      <a:round/>
                      <a:headEnd type="none" w="med" len="med"/>
                      <a:tailEnd type="none" w="med" len="med"/>
                    </a:lnR>
                    <a:lnT cmpd="sng" algn="ctr" cap="flat" w="9364">
                      <a:solidFill>
                        <a:srgbClr val="13538A"/>
                      </a:solidFill>
                      <a:prstDash val="solid"/>
                      <a:round/>
                      <a:headEnd type="none" w="med" len="med"/>
                      <a:tailEnd type="none" w="med" len="med"/>
                    </a:lnT>
                    <a:lnB cmpd="sng" algn="ctr" cap="flat" w="0">
                      <a:solidFill>
                        <a:srgbClr val="13538A"/>
                      </a:solidFill>
                      <a:prstDash val="solid"/>
                      <a:round/>
                      <a:headEnd type="none" w="med" len="med"/>
                      <a:tailEnd type="none" w="med" len="med"/>
                    </a:lnB>
                    <a:solidFill>
                      <a:srgbClr val="FFFFFF"/>
                    </a:solidFill>
                  </a:tcPr>
                </a:tc>
                <a:tc>
                  <a:txBody>
                    <a:bodyPr anchor="t" rtlCol="false"/>
                    <a:lstStyle/>
                    <a:p>
                      <a:pPr algn="ctr">
                        <a:lnSpc>
                          <a:spcPts val="2639"/>
                        </a:lnSpc>
                        <a:defRPr/>
                      </a:pPr>
                      <a:r>
                        <a:rPr lang="en-US" sz="2199">
                          <a:solidFill>
                            <a:srgbClr val="000000"/>
                          </a:solidFill>
                          <a:latin typeface="Glacial Indifference"/>
                          <a:ea typeface="Glacial Indifference"/>
                          <a:cs typeface="Glacial Indifference"/>
                          <a:sym typeface="Glacial Indifference"/>
                        </a:rPr>
                        <a:t>-</a:t>
                      </a:r>
                      <a:endParaRPr lang="en-US" sz="1100"/>
                    </a:p>
                  </a:txBody>
                  <a:tcPr marL="0" marR="0" marT="0" marB="0" anchor="ctr">
                    <a:lnL cmpd="sng" algn="ctr" cap="flat" w="0">
                      <a:solidFill>
                        <a:srgbClr val="13538A"/>
                      </a:solidFill>
                      <a:prstDash val="solid"/>
                      <a:round/>
                      <a:headEnd type="none" w="med" len="med"/>
                      <a:tailEnd type="none" w="med" len="med"/>
                    </a:lnL>
                    <a:lnR cmpd="sng" algn="ctr" cap="flat" w="0">
                      <a:solidFill>
                        <a:srgbClr val="13538A"/>
                      </a:solidFill>
                      <a:prstDash val="solid"/>
                      <a:round/>
                      <a:headEnd type="none" w="med" len="med"/>
                      <a:tailEnd type="none" w="med" len="med"/>
                    </a:lnR>
                    <a:lnT cmpd="sng" algn="ctr" cap="flat" w="9364">
                      <a:solidFill>
                        <a:srgbClr val="13538A"/>
                      </a:solidFill>
                      <a:prstDash val="solid"/>
                      <a:round/>
                      <a:headEnd type="none" w="med" len="med"/>
                      <a:tailEnd type="none" w="med" len="med"/>
                    </a:lnT>
                    <a:lnB cmpd="sng" algn="ctr" cap="flat" w="0">
                      <a:solidFill>
                        <a:srgbClr val="13538A"/>
                      </a:solidFill>
                      <a:prstDash val="solid"/>
                      <a:round/>
                      <a:headEnd type="none" w="med" len="med"/>
                      <a:tailEnd type="none" w="med" len="med"/>
                    </a:lnB>
                    <a:solidFill>
                      <a:srgbClr val="FFFFFF"/>
                    </a:solidFill>
                  </a:tcPr>
                </a:tc>
                <a:tc>
                  <a:txBody>
                    <a:bodyPr anchor="t" rtlCol="false"/>
                    <a:lstStyle/>
                    <a:p>
                      <a:pPr algn="ctr">
                        <a:lnSpc>
                          <a:spcPts val="2639"/>
                        </a:lnSpc>
                        <a:defRPr/>
                      </a:pPr>
                      <a:r>
                        <a:rPr lang="en-US" sz="2199">
                          <a:solidFill>
                            <a:srgbClr val="000000"/>
                          </a:solidFill>
                          <a:latin typeface="Glacial Indifference"/>
                          <a:ea typeface="Glacial Indifference"/>
                          <a:cs typeface="Glacial Indifference"/>
                          <a:sym typeface="Glacial Indifference"/>
                        </a:rPr>
                        <a:t>2.110802E-01</a:t>
                      </a:r>
                      <a:endParaRPr lang="en-US" sz="1100"/>
                    </a:p>
                  </a:txBody>
                  <a:tcPr marL="0" marR="0" marT="0" marB="0" anchor="ctr">
                    <a:lnL cmpd="sng" algn="ctr" cap="flat" w="0">
                      <a:solidFill>
                        <a:srgbClr val="13538A"/>
                      </a:solidFill>
                      <a:prstDash val="solid"/>
                      <a:round/>
                      <a:headEnd type="none" w="med" len="med"/>
                      <a:tailEnd type="none" w="med" len="med"/>
                    </a:lnL>
                    <a:lnR cmpd="sng" algn="ctr" cap="flat" w="0">
                      <a:solidFill>
                        <a:srgbClr val="13538A"/>
                      </a:solidFill>
                      <a:prstDash val="solid"/>
                      <a:round/>
                      <a:headEnd type="none" w="med" len="med"/>
                      <a:tailEnd type="none" w="med" len="med"/>
                    </a:lnR>
                    <a:lnT cmpd="sng" algn="ctr" cap="flat" w="9364">
                      <a:solidFill>
                        <a:srgbClr val="13538A"/>
                      </a:solidFill>
                      <a:prstDash val="solid"/>
                      <a:round/>
                      <a:headEnd type="none" w="med" len="med"/>
                      <a:tailEnd type="none" w="med" len="med"/>
                    </a:lnT>
                    <a:lnB cmpd="sng" algn="ctr" cap="flat" w="0">
                      <a:solidFill>
                        <a:srgbClr val="13538A"/>
                      </a:solidFill>
                      <a:prstDash val="solid"/>
                      <a:round/>
                      <a:headEnd type="none" w="med" len="med"/>
                      <a:tailEnd type="none" w="med" len="med"/>
                    </a:lnB>
                    <a:solidFill>
                      <a:srgbClr val="FFFFFF"/>
                    </a:solidFill>
                  </a:tcPr>
                </a:tc>
              </a:tr>
              <a:tr h="409942">
                <a:tc>
                  <a:txBody>
                    <a:bodyPr anchor="t" rtlCol="false"/>
                    <a:lstStyle/>
                    <a:p>
                      <a:pPr algn="l">
                        <a:lnSpc>
                          <a:spcPts val="3079"/>
                        </a:lnSpc>
                        <a:defRPr/>
                      </a:pPr>
                      <a:r>
                        <a:rPr lang="en-US" sz="2199">
                          <a:solidFill>
                            <a:srgbClr val="1D3557"/>
                          </a:solidFill>
                          <a:latin typeface="Glacial Indifference"/>
                          <a:ea typeface="Glacial Indifference"/>
                          <a:cs typeface="Glacial Indifference"/>
                          <a:sym typeface="Glacial Indifference"/>
                        </a:rPr>
                        <a:t>National Identity  </a:t>
                      </a:r>
                      <a:endParaRPr lang="en-US" sz="1100"/>
                    </a:p>
                  </a:txBody>
                  <a:tcPr marL="0" marR="0" marT="0" marB="0" anchor="ctr">
                    <a:lnL cmpd="sng" algn="ctr" cap="flat" w="0">
                      <a:solidFill>
                        <a:srgbClr val="13538A"/>
                      </a:solidFill>
                      <a:prstDash val="solid"/>
                      <a:round/>
                      <a:headEnd type="none" w="med" len="med"/>
                      <a:tailEnd type="none" w="med" len="med"/>
                    </a:lnL>
                    <a:lnR cmpd="sng" algn="ctr" cap="flat" w="0">
                      <a:solidFill>
                        <a:srgbClr val="13538A"/>
                      </a:solidFill>
                      <a:prstDash val="solid"/>
                      <a:round/>
                      <a:headEnd type="none" w="med" len="med"/>
                      <a:tailEnd type="none" w="med" len="med"/>
                    </a:lnR>
                    <a:lnT cmpd="sng" algn="ctr" cap="flat" w="9364">
                      <a:solidFill>
                        <a:srgbClr val="13538A"/>
                      </a:solidFill>
                      <a:prstDash val="solid"/>
                      <a:round/>
                      <a:headEnd type="none" w="med" len="med"/>
                      <a:tailEnd type="none" w="med" len="med"/>
                    </a:lnT>
                    <a:lnB cmpd="sng" algn="ctr" cap="flat" w="0">
                      <a:solidFill>
                        <a:srgbClr val="13538A"/>
                      </a:solidFill>
                      <a:prstDash val="solid"/>
                      <a:round/>
                      <a:headEnd type="none" w="med" len="med"/>
                      <a:tailEnd type="none" w="med" len="med"/>
                    </a:lnB>
                    <a:solidFill>
                      <a:srgbClr val="FFFFFF"/>
                    </a:solidFill>
                  </a:tcPr>
                </a:tc>
                <a:tc>
                  <a:txBody>
                    <a:bodyPr anchor="t" rtlCol="false"/>
                    <a:lstStyle/>
                    <a:p>
                      <a:pPr algn="ctr">
                        <a:lnSpc>
                          <a:spcPts val="2639"/>
                        </a:lnSpc>
                        <a:defRPr/>
                      </a:pPr>
                      <a:r>
                        <a:rPr lang="en-US" sz="2199">
                          <a:solidFill>
                            <a:srgbClr val="000000"/>
                          </a:solidFill>
                          <a:latin typeface="Glacial Indifference"/>
                          <a:ea typeface="Glacial Indifference"/>
                          <a:cs typeface="Glacial Indifference"/>
                          <a:sym typeface="Glacial Indifference"/>
                        </a:rPr>
                        <a:t>2.183E-01  </a:t>
                      </a:r>
                      <a:endParaRPr lang="en-US" sz="1100"/>
                    </a:p>
                  </a:txBody>
                  <a:tcPr marL="0" marR="0" marT="0" marB="0" anchor="ctr">
                    <a:lnL cmpd="sng" algn="ctr" cap="flat" w="0">
                      <a:solidFill>
                        <a:srgbClr val="13538A"/>
                      </a:solidFill>
                      <a:prstDash val="solid"/>
                      <a:round/>
                      <a:headEnd type="none" w="med" len="med"/>
                      <a:tailEnd type="none" w="med" len="med"/>
                    </a:lnL>
                    <a:lnR cmpd="sng" algn="ctr" cap="flat" w="0">
                      <a:solidFill>
                        <a:srgbClr val="13538A"/>
                      </a:solidFill>
                      <a:prstDash val="solid"/>
                      <a:round/>
                      <a:headEnd type="none" w="med" len="med"/>
                      <a:tailEnd type="none" w="med" len="med"/>
                    </a:lnR>
                    <a:lnT cmpd="sng" algn="ctr" cap="flat" w="9364">
                      <a:solidFill>
                        <a:srgbClr val="13538A"/>
                      </a:solidFill>
                      <a:prstDash val="solid"/>
                      <a:round/>
                      <a:headEnd type="none" w="med" len="med"/>
                      <a:tailEnd type="none" w="med" len="med"/>
                    </a:lnT>
                    <a:lnB cmpd="sng" algn="ctr" cap="flat" w="0">
                      <a:solidFill>
                        <a:srgbClr val="13538A"/>
                      </a:solidFill>
                      <a:prstDash val="solid"/>
                      <a:round/>
                      <a:headEnd type="none" w="med" len="med"/>
                      <a:tailEnd type="none" w="med" len="med"/>
                    </a:lnB>
                    <a:solidFill>
                      <a:srgbClr val="FFFFFF"/>
                    </a:solidFill>
                  </a:tcPr>
                </a:tc>
                <a:tc>
                  <a:txBody>
                    <a:bodyPr anchor="t" rtlCol="false"/>
                    <a:lstStyle/>
                    <a:p>
                      <a:pPr algn="ctr">
                        <a:lnSpc>
                          <a:spcPts val="2639"/>
                        </a:lnSpc>
                        <a:defRPr/>
                      </a:pPr>
                      <a:r>
                        <a:rPr lang="en-US" sz="2199">
                          <a:solidFill>
                            <a:srgbClr val="000000"/>
                          </a:solidFill>
                          <a:latin typeface="Glacial Indifference"/>
                          <a:ea typeface="Glacial Indifference"/>
                          <a:cs typeface="Glacial Indifference"/>
                          <a:sym typeface="Glacial Indifference"/>
                        </a:rPr>
                        <a:t>1.921E-16</a:t>
                      </a:r>
                      <a:endParaRPr lang="en-US" sz="1100"/>
                    </a:p>
                  </a:txBody>
                  <a:tcPr marL="0" marR="0" marT="0" marB="0" anchor="ctr">
                    <a:lnL cmpd="sng" algn="ctr" cap="flat" w="0">
                      <a:solidFill>
                        <a:srgbClr val="13538A"/>
                      </a:solidFill>
                      <a:prstDash val="solid"/>
                      <a:round/>
                      <a:headEnd type="none" w="med" len="med"/>
                      <a:tailEnd type="none" w="med" len="med"/>
                    </a:lnL>
                    <a:lnR cmpd="sng" algn="ctr" cap="flat" w="0">
                      <a:solidFill>
                        <a:srgbClr val="13538A"/>
                      </a:solidFill>
                      <a:prstDash val="solid"/>
                      <a:round/>
                      <a:headEnd type="none" w="med" len="med"/>
                      <a:tailEnd type="none" w="med" len="med"/>
                    </a:lnR>
                    <a:lnT cmpd="sng" algn="ctr" cap="flat" w="9364">
                      <a:solidFill>
                        <a:srgbClr val="13538A"/>
                      </a:solidFill>
                      <a:prstDash val="solid"/>
                      <a:round/>
                      <a:headEnd type="none" w="med" len="med"/>
                      <a:tailEnd type="none" w="med" len="med"/>
                    </a:lnT>
                    <a:lnB cmpd="sng" algn="ctr" cap="flat" w="0">
                      <a:solidFill>
                        <a:srgbClr val="13538A"/>
                      </a:solidFill>
                      <a:prstDash val="solid"/>
                      <a:round/>
                      <a:headEnd type="none" w="med" len="med"/>
                      <a:tailEnd type="none" w="med" len="med"/>
                    </a:lnB>
                    <a:solidFill>
                      <a:srgbClr val="FFFFFF"/>
                    </a:solidFill>
                  </a:tcPr>
                </a:tc>
                <a:tc>
                  <a:txBody>
                    <a:bodyPr anchor="t" rtlCol="false"/>
                    <a:lstStyle/>
                    <a:p>
                      <a:pPr algn="ctr">
                        <a:lnSpc>
                          <a:spcPts val="2639"/>
                        </a:lnSpc>
                        <a:defRPr/>
                      </a:pPr>
                      <a:r>
                        <a:rPr lang="en-US" sz="2199">
                          <a:solidFill>
                            <a:srgbClr val="000000"/>
                          </a:solidFill>
                          <a:latin typeface="Glacial Indifference"/>
                          <a:ea typeface="Glacial Indifference"/>
                          <a:cs typeface="Glacial Indifference"/>
                          <a:sym typeface="Glacial Indifference"/>
                        </a:rPr>
                        <a:t>-</a:t>
                      </a:r>
                      <a:endParaRPr lang="en-US" sz="1100"/>
                    </a:p>
                  </a:txBody>
                  <a:tcPr marL="0" marR="0" marT="0" marB="0" anchor="ctr">
                    <a:lnL cmpd="sng" algn="ctr" cap="flat" w="0">
                      <a:solidFill>
                        <a:srgbClr val="13538A"/>
                      </a:solidFill>
                      <a:prstDash val="solid"/>
                      <a:round/>
                      <a:headEnd type="none" w="med" len="med"/>
                      <a:tailEnd type="none" w="med" len="med"/>
                    </a:lnL>
                    <a:lnR cmpd="sng" algn="ctr" cap="flat" w="0">
                      <a:solidFill>
                        <a:srgbClr val="13538A"/>
                      </a:solidFill>
                      <a:prstDash val="solid"/>
                      <a:round/>
                      <a:headEnd type="none" w="med" len="med"/>
                      <a:tailEnd type="none" w="med" len="med"/>
                    </a:lnR>
                    <a:lnT cmpd="sng" algn="ctr" cap="flat" w="9364">
                      <a:solidFill>
                        <a:srgbClr val="13538A"/>
                      </a:solidFill>
                      <a:prstDash val="solid"/>
                      <a:round/>
                      <a:headEnd type="none" w="med" len="med"/>
                      <a:tailEnd type="none" w="med" len="med"/>
                    </a:lnT>
                    <a:lnB cmpd="sng" algn="ctr" cap="flat" w="0">
                      <a:solidFill>
                        <a:srgbClr val="13538A"/>
                      </a:solidFill>
                      <a:prstDash val="solid"/>
                      <a:round/>
                      <a:headEnd type="none" w="med" len="med"/>
                      <a:tailEnd type="none" w="med" len="med"/>
                    </a:lnB>
                    <a:solidFill>
                      <a:srgbClr val="FFFFFF"/>
                    </a:solidFill>
                  </a:tcPr>
                </a:tc>
                <a:tc>
                  <a:txBody>
                    <a:bodyPr anchor="t" rtlCol="false"/>
                    <a:lstStyle/>
                    <a:p>
                      <a:pPr algn="ctr">
                        <a:lnSpc>
                          <a:spcPts val="2639"/>
                        </a:lnSpc>
                        <a:defRPr/>
                      </a:pPr>
                      <a:r>
                        <a:rPr lang="en-US" sz="2199">
                          <a:solidFill>
                            <a:srgbClr val="000000"/>
                          </a:solidFill>
                          <a:latin typeface="Glacial Indifference"/>
                          <a:ea typeface="Glacial Indifference"/>
                          <a:cs typeface="Glacial Indifference"/>
                          <a:sym typeface="Glacial Indifference"/>
                        </a:rPr>
                        <a:t>2.182676E-01</a:t>
                      </a:r>
                      <a:endParaRPr lang="en-US" sz="1100"/>
                    </a:p>
                  </a:txBody>
                  <a:tcPr marL="0" marR="0" marT="0" marB="0" anchor="ctr">
                    <a:lnL cmpd="sng" algn="ctr" cap="flat" w="0">
                      <a:solidFill>
                        <a:srgbClr val="13538A"/>
                      </a:solidFill>
                      <a:prstDash val="solid"/>
                      <a:round/>
                      <a:headEnd type="none" w="med" len="med"/>
                      <a:tailEnd type="none" w="med" len="med"/>
                    </a:lnL>
                    <a:lnR cmpd="sng" algn="ctr" cap="flat" w="0">
                      <a:solidFill>
                        <a:srgbClr val="13538A"/>
                      </a:solidFill>
                      <a:prstDash val="solid"/>
                      <a:round/>
                      <a:headEnd type="none" w="med" len="med"/>
                      <a:tailEnd type="none" w="med" len="med"/>
                    </a:lnR>
                    <a:lnT cmpd="sng" algn="ctr" cap="flat" w="9364">
                      <a:solidFill>
                        <a:srgbClr val="13538A"/>
                      </a:solidFill>
                      <a:prstDash val="solid"/>
                      <a:round/>
                      <a:headEnd type="none" w="med" len="med"/>
                      <a:tailEnd type="none" w="med" len="med"/>
                    </a:lnT>
                    <a:lnB cmpd="sng" algn="ctr" cap="flat" w="0">
                      <a:solidFill>
                        <a:srgbClr val="13538A"/>
                      </a:solidFill>
                      <a:prstDash val="solid"/>
                      <a:round/>
                      <a:headEnd type="none" w="med" len="med"/>
                      <a:tailEnd type="none" w="med" len="med"/>
                    </a:lnB>
                    <a:solidFill>
                      <a:srgbClr val="FFFFFF"/>
                    </a:solidFill>
                  </a:tcPr>
                </a:tc>
              </a:tr>
              <a:tr h="409942">
                <a:tc>
                  <a:txBody>
                    <a:bodyPr anchor="t" rtlCol="false"/>
                    <a:lstStyle/>
                    <a:p>
                      <a:pPr algn="l">
                        <a:lnSpc>
                          <a:spcPts val="3079"/>
                        </a:lnSpc>
                        <a:defRPr/>
                      </a:pPr>
                      <a:r>
                        <a:rPr lang="en-US" sz="2199">
                          <a:solidFill>
                            <a:srgbClr val="1D3557"/>
                          </a:solidFill>
                          <a:latin typeface="Glacial Indifference"/>
                          <a:ea typeface="Glacial Indifference"/>
                          <a:cs typeface="Glacial Indifference"/>
                          <a:sym typeface="Glacial Indifference"/>
                        </a:rPr>
                        <a:t>Creativity </a:t>
                      </a:r>
                      <a:endParaRPr lang="en-US" sz="1100"/>
                    </a:p>
                  </a:txBody>
                  <a:tcPr marL="0" marR="0" marT="0" marB="0" anchor="ctr">
                    <a:lnL cmpd="sng" algn="ctr" cap="flat" w="0">
                      <a:solidFill>
                        <a:srgbClr val="13538A"/>
                      </a:solidFill>
                      <a:prstDash val="solid"/>
                      <a:round/>
                      <a:headEnd type="none" w="med" len="med"/>
                      <a:tailEnd type="none" w="med" len="med"/>
                    </a:lnL>
                    <a:lnR cmpd="sng" algn="ctr" cap="flat" w="0">
                      <a:solidFill>
                        <a:srgbClr val="13538A"/>
                      </a:solidFill>
                      <a:prstDash val="solid"/>
                      <a:round/>
                      <a:headEnd type="none" w="med" len="med"/>
                      <a:tailEnd type="none" w="med" len="med"/>
                    </a:lnR>
                    <a:lnT cmpd="sng" algn="ctr" cap="flat" w="9364">
                      <a:solidFill>
                        <a:srgbClr val="13538A"/>
                      </a:solidFill>
                      <a:prstDash val="solid"/>
                      <a:round/>
                      <a:headEnd type="none" w="med" len="med"/>
                      <a:tailEnd type="none" w="med" len="med"/>
                    </a:lnT>
                    <a:lnB cmpd="sng" algn="ctr" cap="flat" w="0">
                      <a:solidFill>
                        <a:srgbClr val="13538A"/>
                      </a:solidFill>
                      <a:prstDash val="solid"/>
                      <a:round/>
                      <a:headEnd type="none" w="med" len="med"/>
                      <a:tailEnd type="none" w="med" len="med"/>
                    </a:lnB>
                    <a:solidFill>
                      <a:srgbClr val="FFFFFF"/>
                    </a:solidFill>
                  </a:tcPr>
                </a:tc>
                <a:tc>
                  <a:txBody>
                    <a:bodyPr anchor="t" rtlCol="false"/>
                    <a:lstStyle/>
                    <a:p>
                      <a:pPr algn="ctr">
                        <a:lnSpc>
                          <a:spcPts val="2639"/>
                        </a:lnSpc>
                        <a:defRPr/>
                      </a:pPr>
                      <a:r>
                        <a:rPr lang="en-US" sz="2199">
                          <a:solidFill>
                            <a:srgbClr val="000000"/>
                          </a:solidFill>
                          <a:latin typeface="Glacial Indifference"/>
                          <a:ea typeface="Glacial Indifference"/>
                          <a:cs typeface="Glacial Indifference"/>
                          <a:sym typeface="Glacial Indifference"/>
                        </a:rPr>
                        <a:t>-1.813E-16 </a:t>
                      </a:r>
                      <a:endParaRPr lang="en-US" sz="1100"/>
                    </a:p>
                  </a:txBody>
                  <a:tcPr marL="0" marR="0" marT="0" marB="0" anchor="ctr">
                    <a:lnL cmpd="sng" algn="ctr" cap="flat" w="0">
                      <a:solidFill>
                        <a:srgbClr val="13538A"/>
                      </a:solidFill>
                      <a:prstDash val="solid"/>
                      <a:round/>
                      <a:headEnd type="none" w="med" len="med"/>
                      <a:tailEnd type="none" w="med" len="med"/>
                    </a:lnL>
                    <a:lnR cmpd="sng" algn="ctr" cap="flat" w="0">
                      <a:solidFill>
                        <a:srgbClr val="13538A"/>
                      </a:solidFill>
                      <a:prstDash val="solid"/>
                      <a:round/>
                      <a:headEnd type="none" w="med" len="med"/>
                      <a:tailEnd type="none" w="med" len="med"/>
                    </a:lnR>
                    <a:lnT cmpd="sng" algn="ctr" cap="flat" w="9364">
                      <a:solidFill>
                        <a:srgbClr val="13538A"/>
                      </a:solidFill>
                      <a:prstDash val="solid"/>
                      <a:round/>
                      <a:headEnd type="none" w="med" len="med"/>
                      <a:tailEnd type="none" w="med" len="med"/>
                    </a:lnT>
                    <a:lnB cmpd="sng" algn="ctr" cap="flat" w="0">
                      <a:solidFill>
                        <a:srgbClr val="13538A"/>
                      </a:solidFill>
                      <a:prstDash val="solid"/>
                      <a:round/>
                      <a:headEnd type="none" w="med" len="med"/>
                      <a:tailEnd type="none" w="med" len="med"/>
                    </a:lnB>
                    <a:solidFill>
                      <a:srgbClr val="FFFFFF"/>
                    </a:solidFill>
                  </a:tcPr>
                </a:tc>
                <a:tc>
                  <a:txBody>
                    <a:bodyPr anchor="t" rtlCol="false"/>
                    <a:lstStyle/>
                    <a:p>
                      <a:pPr algn="ctr">
                        <a:lnSpc>
                          <a:spcPts val="2639"/>
                        </a:lnSpc>
                        <a:defRPr/>
                      </a:pPr>
                      <a:r>
                        <a:rPr lang="en-US" sz="2199">
                          <a:solidFill>
                            <a:srgbClr val="000000"/>
                          </a:solidFill>
                          <a:latin typeface="Glacial Indifference"/>
                          <a:ea typeface="Glacial Indifference"/>
                          <a:cs typeface="Glacial Indifference"/>
                          <a:sym typeface="Glacial Indifference"/>
                        </a:rPr>
                        <a:t>2.419E-16</a:t>
                      </a:r>
                      <a:endParaRPr lang="en-US" sz="1100"/>
                    </a:p>
                  </a:txBody>
                  <a:tcPr marL="0" marR="0" marT="0" marB="0" anchor="ctr">
                    <a:lnL cmpd="sng" algn="ctr" cap="flat" w="0">
                      <a:solidFill>
                        <a:srgbClr val="13538A"/>
                      </a:solidFill>
                      <a:prstDash val="solid"/>
                      <a:round/>
                      <a:headEnd type="none" w="med" len="med"/>
                      <a:tailEnd type="none" w="med" len="med"/>
                    </a:lnL>
                    <a:lnR cmpd="sng" algn="ctr" cap="flat" w="0">
                      <a:solidFill>
                        <a:srgbClr val="13538A"/>
                      </a:solidFill>
                      <a:prstDash val="solid"/>
                      <a:round/>
                      <a:headEnd type="none" w="med" len="med"/>
                      <a:tailEnd type="none" w="med" len="med"/>
                    </a:lnR>
                    <a:lnT cmpd="sng" algn="ctr" cap="flat" w="9364">
                      <a:solidFill>
                        <a:srgbClr val="13538A"/>
                      </a:solidFill>
                      <a:prstDash val="solid"/>
                      <a:round/>
                      <a:headEnd type="none" w="med" len="med"/>
                      <a:tailEnd type="none" w="med" len="med"/>
                    </a:lnT>
                    <a:lnB cmpd="sng" algn="ctr" cap="flat" w="0">
                      <a:solidFill>
                        <a:srgbClr val="13538A"/>
                      </a:solidFill>
                      <a:prstDash val="solid"/>
                      <a:round/>
                      <a:headEnd type="none" w="med" len="med"/>
                      <a:tailEnd type="none" w="med" len="med"/>
                    </a:lnB>
                    <a:solidFill>
                      <a:srgbClr val="FFFFFF"/>
                    </a:solidFill>
                  </a:tcPr>
                </a:tc>
                <a:tc>
                  <a:txBody>
                    <a:bodyPr anchor="t" rtlCol="false"/>
                    <a:lstStyle/>
                    <a:p>
                      <a:pPr algn="ctr">
                        <a:lnSpc>
                          <a:spcPts val="2639"/>
                        </a:lnSpc>
                        <a:defRPr/>
                      </a:pPr>
                      <a:r>
                        <a:rPr lang="en-US" sz="2199">
                          <a:solidFill>
                            <a:srgbClr val="000000"/>
                          </a:solidFill>
                          <a:latin typeface="Glacial Indifference"/>
                          <a:ea typeface="Glacial Indifference"/>
                          <a:cs typeface="Glacial Indifference"/>
                          <a:sym typeface="Glacial Indifference"/>
                        </a:rPr>
                        <a:t>-2.100607E-08</a:t>
                      </a:r>
                      <a:endParaRPr lang="en-US" sz="1100"/>
                    </a:p>
                  </a:txBody>
                  <a:tcPr marL="0" marR="0" marT="0" marB="0" anchor="ctr">
                    <a:lnL cmpd="sng" algn="ctr" cap="flat" w="0">
                      <a:solidFill>
                        <a:srgbClr val="13538A"/>
                      </a:solidFill>
                      <a:prstDash val="solid"/>
                      <a:round/>
                      <a:headEnd type="none" w="med" len="med"/>
                      <a:tailEnd type="none" w="med" len="med"/>
                    </a:lnL>
                    <a:lnR cmpd="sng" algn="ctr" cap="flat" w="0">
                      <a:solidFill>
                        <a:srgbClr val="13538A"/>
                      </a:solidFill>
                      <a:prstDash val="solid"/>
                      <a:round/>
                      <a:headEnd type="none" w="med" len="med"/>
                      <a:tailEnd type="none" w="med" len="med"/>
                    </a:lnR>
                    <a:lnT cmpd="sng" algn="ctr" cap="flat" w="9364">
                      <a:solidFill>
                        <a:srgbClr val="13538A"/>
                      </a:solidFill>
                      <a:prstDash val="solid"/>
                      <a:round/>
                      <a:headEnd type="none" w="med" len="med"/>
                      <a:tailEnd type="none" w="med" len="med"/>
                    </a:lnT>
                    <a:lnB cmpd="sng" algn="ctr" cap="flat" w="0">
                      <a:solidFill>
                        <a:srgbClr val="13538A"/>
                      </a:solidFill>
                      <a:prstDash val="solid"/>
                      <a:round/>
                      <a:headEnd type="none" w="med" len="med"/>
                      <a:tailEnd type="none" w="med" len="med"/>
                    </a:lnB>
                    <a:solidFill>
                      <a:srgbClr val="FFFFFF"/>
                    </a:solidFill>
                  </a:tcPr>
                </a:tc>
                <a:tc>
                  <a:txBody>
                    <a:bodyPr anchor="t" rtlCol="false"/>
                    <a:lstStyle/>
                    <a:p>
                      <a:pPr algn="ctr">
                        <a:lnSpc>
                          <a:spcPts val="2639"/>
                        </a:lnSpc>
                        <a:defRPr/>
                      </a:pPr>
                      <a:r>
                        <a:rPr lang="en-US" sz="2199">
                          <a:solidFill>
                            <a:srgbClr val="000000"/>
                          </a:solidFill>
                          <a:latin typeface="Glacial Indifference"/>
                          <a:ea typeface="Glacial Indifference"/>
                          <a:cs typeface="Glacial Indifference"/>
                          <a:sym typeface="Glacial Indifference"/>
                        </a:rPr>
                        <a:t>2.100607E-08</a:t>
                      </a:r>
                      <a:endParaRPr lang="en-US" sz="1100"/>
                    </a:p>
                  </a:txBody>
                  <a:tcPr marL="0" marR="0" marT="0" marB="0" anchor="ctr">
                    <a:lnL cmpd="sng" algn="ctr" cap="flat" w="0">
                      <a:solidFill>
                        <a:srgbClr val="13538A"/>
                      </a:solidFill>
                      <a:prstDash val="solid"/>
                      <a:round/>
                      <a:headEnd type="none" w="med" len="med"/>
                      <a:tailEnd type="none" w="med" len="med"/>
                    </a:lnL>
                    <a:lnR cmpd="sng" algn="ctr" cap="flat" w="0">
                      <a:solidFill>
                        <a:srgbClr val="13538A"/>
                      </a:solidFill>
                      <a:prstDash val="solid"/>
                      <a:round/>
                      <a:headEnd type="none" w="med" len="med"/>
                      <a:tailEnd type="none" w="med" len="med"/>
                    </a:lnR>
                    <a:lnT cmpd="sng" algn="ctr" cap="flat" w="9364">
                      <a:solidFill>
                        <a:srgbClr val="13538A"/>
                      </a:solidFill>
                      <a:prstDash val="solid"/>
                      <a:round/>
                      <a:headEnd type="none" w="med" len="med"/>
                      <a:tailEnd type="none" w="med" len="med"/>
                    </a:lnT>
                    <a:lnB cmpd="sng" algn="ctr" cap="flat" w="0">
                      <a:solidFill>
                        <a:srgbClr val="13538A"/>
                      </a:solidFill>
                      <a:prstDash val="solid"/>
                      <a:round/>
                      <a:headEnd type="none" w="med" len="med"/>
                      <a:tailEnd type="none" w="med" len="med"/>
                    </a:lnB>
                    <a:solidFill>
                      <a:srgbClr val="FFFFFF"/>
                    </a:solidFill>
                  </a:tcPr>
                </a:tc>
              </a:tr>
              <a:tr h="409942">
                <a:tc>
                  <a:txBody>
                    <a:bodyPr anchor="t" rtlCol="false"/>
                    <a:lstStyle/>
                    <a:p>
                      <a:pPr algn="l">
                        <a:lnSpc>
                          <a:spcPts val="3079"/>
                        </a:lnSpc>
                        <a:defRPr/>
                      </a:pPr>
                      <a:r>
                        <a:rPr lang="en-US" sz="2199">
                          <a:solidFill>
                            <a:srgbClr val="1D3557"/>
                          </a:solidFill>
                          <a:latin typeface="Glacial Indifference"/>
                          <a:ea typeface="Glacial Indifference"/>
                          <a:cs typeface="Glacial Indifference"/>
                          <a:sym typeface="Glacial Indifference"/>
                        </a:rPr>
                        <a:t>Critical Thinking  </a:t>
                      </a:r>
                      <a:endParaRPr lang="en-US" sz="1100"/>
                    </a:p>
                  </a:txBody>
                  <a:tcPr marL="0" marR="0" marT="0" marB="0" anchor="ctr">
                    <a:lnL cmpd="sng" algn="ctr" cap="flat" w="0">
                      <a:solidFill>
                        <a:srgbClr val="13538A"/>
                      </a:solidFill>
                      <a:prstDash val="solid"/>
                      <a:round/>
                      <a:headEnd type="none" w="med" len="med"/>
                      <a:tailEnd type="none" w="med" len="med"/>
                    </a:lnL>
                    <a:lnR cmpd="sng" algn="ctr" cap="flat" w="0">
                      <a:solidFill>
                        <a:srgbClr val="13538A"/>
                      </a:solidFill>
                      <a:prstDash val="solid"/>
                      <a:round/>
                      <a:headEnd type="none" w="med" len="med"/>
                      <a:tailEnd type="none" w="med" len="med"/>
                    </a:lnR>
                    <a:lnT cmpd="sng" algn="ctr" cap="flat" w="9364">
                      <a:solidFill>
                        <a:srgbClr val="13538A"/>
                      </a:solidFill>
                      <a:prstDash val="solid"/>
                      <a:round/>
                      <a:headEnd type="none" w="med" len="med"/>
                      <a:tailEnd type="none" w="med" len="med"/>
                    </a:lnT>
                    <a:lnB cmpd="sng" algn="ctr" cap="flat" w="0">
                      <a:solidFill>
                        <a:srgbClr val="13538A"/>
                      </a:solidFill>
                      <a:prstDash val="solid"/>
                      <a:round/>
                      <a:headEnd type="none" w="med" len="med"/>
                      <a:tailEnd type="none" w="med" len="med"/>
                    </a:lnB>
                    <a:solidFill>
                      <a:srgbClr val="FFFFFF"/>
                    </a:solidFill>
                  </a:tcPr>
                </a:tc>
                <a:tc>
                  <a:txBody>
                    <a:bodyPr anchor="t" rtlCol="false"/>
                    <a:lstStyle/>
                    <a:p>
                      <a:pPr algn="ctr">
                        <a:lnSpc>
                          <a:spcPts val="2639"/>
                        </a:lnSpc>
                        <a:defRPr/>
                      </a:pPr>
                      <a:r>
                        <a:rPr lang="en-US" sz="2199">
                          <a:solidFill>
                            <a:srgbClr val="000000"/>
                          </a:solidFill>
                          <a:latin typeface="Glacial Indifference"/>
                          <a:ea typeface="Glacial Indifference"/>
                          <a:cs typeface="Glacial Indifference"/>
                          <a:sym typeface="Glacial Indifference"/>
                        </a:rPr>
                        <a:t>4.007E-16</a:t>
                      </a:r>
                      <a:endParaRPr lang="en-US" sz="1100"/>
                    </a:p>
                  </a:txBody>
                  <a:tcPr marL="0" marR="0" marT="0" marB="0" anchor="ctr">
                    <a:lnL cmpd="sng" algn="ctr" cap="flat" w="0">
                      <a:solidFill>
                        <a:srgbClr val="13538A"/>
                      </a:solidFill>
                      <a:prstDash val="solid"/>
                      <a:round/>
                      <a:headEnd type="none" w="med" len="med"/>
                      <a:tailEnd type="none" w="med" len="med"/>
                    </a:lnL>
                    <a:lnR cmpd="sng" algn="ctr" cap="flat" w="0">
                      <a:solidFill>
                        <a:srgbClr val="13538A"/>
                      </a:solidFill>
                      <a:prstDash val="solid"/>
                      <a:round/>
                      <a:headEnd type="none" w="med" len="med"/>
                      <a:tailEnd type="none" w="med" len="med"/>
                    </a:lnR>
                    <a:lnT cmpd="sng" algn="ctr" cap="flat" w="9364">
                      <a:solidFill>
                        <a:srgbClr val="13538A"/>
                      </a:solidFill>
                      <a:prstDash val="solid"/>
                      <a:round/>
                      <a:headEnd type="none" w="med" len="med"/>
                      <a:tailEnd type="none" w="med" len="med"/>
                    </a:lnT>
                    <a:lnB cmpd="sng" algn="ctr" cap="flat" w="0">
                      <a:solidFill>
                        <a:srgbClr val="13538A"/>
                      </a:solidFill>
                      <a:prstDash val="solid"/>
                      <a:round/>
                      <a:headEnd type="none" w="med" len="med"/>
                      <a:tailEnd type="none" w="med" len="med"/>
                    </a:lnB>
                    <a:solidFill>
                      <a:srgbClr val="FFFFFF"/>
                    </a:solidFill>
                  </a:tcPr>
                </a:tc>
                <a:tc>
                  <a:txBody>
                    <a:bodyPr anchor="t" rtlCol="false"/>
                    <a:lstStyle/>
                    <a:p>
                      <a:pPr algn="ctr">
                        <a:lnSpc>
                          <a:spcPts val="2639"/>
                        </a:lnSpc>
                        <a:defRPr/>
                      </a:pPr>
                      <a:r>
                        <a:rPr lang="en-US" sz="2199">
                          <a:solidFill>
                            <a:srgbClr val="000000"/>
                          </a:solidFill>
                          <a:latin typeface="Glacial Indifference"/>
                          <a:ea typeface="Glacial Indifference"/>
                          <a:cs typeface="Glacial Indifference"/>
                          <a:sym typeface="Glacial Indifference"/>
                        </a:rPr>
                        <a:t>2.016E-16</a:t>
                      </a:r>
                      <a:endParaRPr lang="en-US" sz="1100"/>
                    </a:p>
                  </a:txBody>
                  <a:tcPr marL="0" marR="0" marT="0" marB="0" anchor="ctr">
                    <a:lnL cmpd="sng" algn="ctr" cap="flat" w="0">
                      <a:solidFill>
                        <a:srgbClr val="13538A"/>
                      </a:solidFill>
                      <a:prstDash val="solid"/>
                      <a:round/>
                      <a:headEnd type="none" w="med" len="med"/>
                      <a:tailEnd type="none" w="med" len="med"/>
                    </a:lnL>
                    <a:lnR cmpd="sng" algn="ctr" cap="flat" w="0">
                      <a:solidFill>
                        <a:srgbClr val="13538A"/>
                      </a:solidFill>
                      <a:prstDash val="solid"/>
                      <a:round/>
                      <a:headEnd type="none" w="med" len="med"/>
                      <a:tailEnd type="none" w="med" len="med"/>
                    </a:lnR>
                    <a:lnT cmpd="sng" algn="ctr" cap="flat" w="9364">
                      <a:solidFill>
                        <a:srgbClr val="13538A"/>
                      </a:solidFill>
                      <a:prstDash val="solid"/>
                      <a:round/>
                      <a:headEnd type="none" w="med" len="med"/>
                      <a:tailEnd type="none" w="med" len="med"/>
                    </a:lnT>
                    <a:lnB cmpd="sng" algn="ctr" cap="flat" w="0">
                      <a:solidFill>
                        <a:srgbClr val="13538A"/>
                      </a:solidFill>
                      <a:prstDash val="solid"/>
                      <a:round/>
                      <a:headEnd type="none" w="med" len="med"/>
                      <a:tailEnd type="none" w="med" len="med"/>
                    </a:lnB>
                    <a:solidFill>
                      <a:srgbClr val="FFFFFF"/>
                    </a:solidFill>
                  </a:tcPr>
                </a:tc>
                <a:tc>
                  <a:txBody>
                    <a:bodyPr anchor="t" rtlCol="false"/>
                    <a:lstStyle/>
                    <a:p>
                      <a:pPr algn="ctr">
                        <a:lnSpc>
                          <a:spcPts val="2639"/>
                        </a:lnSpc>
                        <a:defRPr/>
                      </a:pPr>
                      <a:r>
                        <a:rPr lang="en-US" sz="2199">
                          <a:solidFill>
                            <a:srgbClr val="000000"/>
                          </a:solidFill>
                          <a:latin typeface="Glacial Indifference"/>
                          <a:ea typeface="Glacial Indifference"/>
                          <a:cs typeface="Glacial Indifference"/>
                          <a:sym typeface="Glacial Indifference"/>
                        </a:rPr>
                        <a:t>-2.090813E-08</a:t>
                      </a:r>
                      <a:endParaRPr lang="en-US" sz="1100"/>
                    </a:p>
                  </a:txBody>
                  <a:tcPr marL="0" marR="0" marT="0" marB="0" anchor="ctr">
                    <a:lnL cmpd="sng" algn="ctr" cap="flat" w="0">
                      <a:solidFill>
                        <a:srgbClr val="13538A"/>
                      </a:solidFill>
                      <a:prstDash val="solid"/>
                      <a:round/>
                      <a:headEnd type="none" w="med" len="med"/>
                      <a:tailEnd type="none" w="med" len="med"/>
                    </a:lnL>
                    <a:lnR cmpd="sng" algn="ctr" cap="flat" w="0">
                      <a:solidFill>
                        <a:srgbClr val="13538A"/>
                      </a:solidFill>
                      <a:prstDash val="solid"/>
                      <a:round/>
                      <a:headEnd type="none" w="med" len="med"/>
                      <a:tailEnd type="none" w="med" len="med"/>
                    </a:lnR>
                    <a:lnT cmpd="sng" algn="ctr" cap="flat" w="9364">
                      <a:solidFill>
                        <a:srgbClr val="13538A"/>
                      </a:solidFill>
                      <a:prstDash val="solid"/>
                      <a:round/>
                      <a:headEnd type="none" w="med" len="med"/>
                      <a:tailEnd type="none" w="med" len="med"/>
                    </a:lnT>
                    <a:lnB cmpd="sng" algn="ctr" cap="flat" w="0">
                      <a:solidFill>
                        <a:srgbClr val="13538A"/>
                      </a:solidFill>
                      <a:prstDash val="solid"/>
                      <a:round/>
                      <a:headEnd type="none" w="med" len="med"/>
                      <a:tailEnd type="none" w="med" len="med"/>
                    </a:lnB>
                    <a:solidFill>
                      <a:srgbClr val="FFFFFF"/>
                    </a:solidFill>
                  </a:tcPr>
                </a:tc>
                <a:tc>
                  <a:txBody>
                    <a:bodyPr anchor="t" rtlCol="false"/>
                    <a:lstStyle/>
                    <a:p>
                      <a:pPr algn="ctr">
                        <a:lnSpc>
                          <a:spcPts val="2639"/>
                        </a:lnSpc>
                        <a:defRPr/>
                      </a:pPr>
                      <a:r>
                        <a:rPr lang="en-US" sz="2199">
                          <a:solidFill>
                            <a:srgbClr val="000000"/>
                          </a:solidFill>
                          <a:latin typeface="Glacial Indifference"/>
                          <a:ea typeface="Glacial Indifference"/>
                          <a:cs typeface="Glacial Indifference"/>
                          <a:sym typeface="Glacial Indifference"/>
                        </a:rPr>
                        <a:t>2.090813E-08 </a:t>
                      </a:r>
                      <a:endParaRPr lang="en-US" sz="1100"/>
                    </a:p>
                  </a:txBody>
                  <a:tcPr marL="0" marR="0" marT="0" marB="0" anchor="ctr">
                    <a:lnL cmpd="sng" algn="ctr" cap="flat" w="0">
                      <a:solidFill>
                        <a:srgbClr val="13538A"/>
                      </a:solidFill>
                      <a:prstDash val="solid"/>
                      <a:round/>
                      <a:headEnd type="none" w="med" len="med"/>
                      <a:tailEnd type="none" w="med" len="med"/>
                    </a:lnL>
                    <a:lnR cmpd="sng" algn="ctr" cap="flat" w="0">
                      <a:solidFill>
                        <a:srgbClr val="13538A"/>
                      </a:solidFill>
                      <a:prstDash val="solid"/>
                      <a:round/>
                      <a:headEnd type="none" w="med" len="med"/>
                      <a:tailEnd type="none" w="med" len="med"/>
                    </a:lnR>
                    <a:lnT cmpd="sng" algn="ctr" cap="flat" w="9364">
                      <a:solidFill>
                        <a:srgbClr val="13538A"/>
                      </a:solidFill>
                      <a:prstDash val="solid"/>
                      <a:round/>
                      <a:headEnd type="none" w="med" len="med"/>
                      <a:tailEnd type="none" w="med" len="med"/>
                    </a:lnT>
                    <a:lnB cmpd="sng" algn="ctr" cap="flat" w="0">
                      <a:solidFill>
                        <a:srgbClr val="13538A"/>
                      </a:solidFill>
                      <a:prstDash val="solid"/>
                      <a:round/>
                      <a:headEnd type="none" w="med" len="med"/>
                      <a:tailEnd type="none" w="med" len="med"/>
                    </a:lnB>
                    <a:solidFill>
                      <a:srgbClr val="FFFFFF"/>
                    </a:solidFill>
                  </a:tcPr>
                </a:tc>
              </a:tr>
              <a:tr h="409942">
                <a:tc>
                  <a:txBody>
                    <a:bodyPr anchor="t" rtlCol="false"/>
                    <a:lstStyle/>
                    <a:p>
                      <a:pPr algn="l">
                        <a:lnSpc>
                          <a:spcPts val="3079"/>
                        </a:lnSpc>
                        <a:defRPr/>
                      </a:pPr>
                      <a:r>
                        <a:rPr lang="en-US" sz="2199">
                          <a:solidFill>
                            <a:srgbClr val="1D3557"/>
                          </a:solidFill>
                          <a:latin typeface="Glacial Indifference"/>
                          <a:ea typeface="Glacial Indifference"/>
                          <a:cs typeface="Glacial Indifference"/>
                          <a:sym typeface="Glacial Indifference"/>
                        </a:rPr>
                        <a:t>Problem Solving</a:t>
                      </a:r>
                      <a:endParaRPr lang="en-US" sz="1100"/>
                    </a:p>
                  </a:txBody>
                  <a:tcPr marL="0" marR="0" marT="0" marB="0" anchor="ctr">
                    <a:lnL cmpd="sng" algn="ctr" cap="flat" w="0">
                      <a:solidFill>
                        <a:srgbClr val="13538A"/>
                      </a:solidFill>
                      <a:prstDash val="solid"/>
                      <a:round/>
                      <a:headEnd type="none" w="med" len="med"/>
                      <a:tailEnd type="none" w="med" len="med"/>
                    </a:lnL>
                    <a:lnR cmpd="sng" algn="ctr" cap="flat" w="0">
                      <a:solidFill>
                        <a:srgbClr val="13538A"/>
                      </a:solidFill>
                      <a:prstDash val="solid"/>
                      <a:round/>
                      <a:headEnd type="none" w="med" len="med"/>
                      <a:tailEnd type="none" w="med" len="med"/>
                    </a:lnR>
                    <a:lnT cmpd="sng" algn="ctr" cap="flat" w="9364">
                      <a:solidFill>
                        <a:srgbClr val="13538A"/>
                      </a:solidFill>
                      <a:prstDash val="solid"/>
                      <a:round/>
                      <a:headEnd type="none" w="med" len="med"/>
                      <a:tailEnd type="none" w="med" len="med"/>
                    </a:lnT>
                    <a:lnB cmpd="sng" algn="ctr" cap="flat" w="0">
                      <a:solidFill>
                        <a:srgbClr val="13538A"/>
                      </a:solidFill>
                      <a:prstDash val="solid"/>
                      <a:round/>
                      <a:headEnd type="none" w="med" len="med"/>
                      <a:tailEnd type="none" w="med" len="med"/>
                    </a:lnB>
                    <a:solidFill>
                      <a:srgbClr val="FFFFFF"/>
                    </a:solidFill>
                  </a:tcPr>
                </a:tc>
                <a:tc>
                  <a:txBody>
                    <a:bodyPr anchor="t" rtlCol="false"/>
                    <a:lstStyle/>
                    <a:p>
                      <a:pPr algn="ctr">
                        <a:lnSpc>
                          <a:spcPts val="2639"/>
                        </a:lnSpc>
                        <a:defRPr/>
                      </a:pPr>
                      <a:r>
                        <a:rPr lang="en-US" sz="2199">
                          <a:solidFill>
                            <a:srgbClr val="000000"/>
                          </a:solidFill>
                          <a:latin typeface="Glacial Indifference"/>
                          <a:ea typeface="Glacial Indifference"/>
                          <a:cs typeface="Glacial Indifference"/>
                          <a:sym typeface="Glacial Indifference"/>
                        </a:rPr>
                        <a:t>-7.062E-16</a:t>
                      </a:r>
                      <a:endParaRPr lang="en-US" sz="1100"/>
                    </a:p>
                  </a:txBody>
                  <a:tcPr marL="0" marR="0" marT="0" marB="0" anchor="ctr">
                    <a:lnL cmpd="sng" algn="ctr" cap="flat" w="0">
                      <a:solidFill>
                        <a:srgbClr val="13538A"/>
                      </a:solidFill>
                      <a:prstDash val="solid"/>
                      <a:round/>
                      <a:headEnd type="none" w="med" len="med"/>
                      <a:tailEnd type="none" w="med" len="med"/>
                    </a:lnL>
                    <a:lnR cmpd="sng" algn="ctr" cap="flat" w="0">
                      <a:solidFill>
                        <a:srgbClr val="13538A"/>
                      </a:solidFill>
                      <a:prstDash val="solid"/>
                      <a:round/>
                      <a:headEnd type="none" w="med" len="med"/>
                      <a:tailEnd type="none" w="med" len="med"/>
                    </a:lnR>
                    <a:lnT cmpd="sng" algn="ctr" cap="flat" w="9364">
                      <a:solidFill>
                        <a:srgbClr val="13538A"/>
                      </a:solidFill>
                      <a:prstDash val="solid"/>
                      <a:round/>
                      <a:headEnd type="none" w="med" len="med"/>
                      <a:tailEnd type="none" w="med" len="med"/>
                    </a:lnT>
                    <a:lnB cmpd="sng" algn="ctr" cap="flat" w="0">
                      <a:solidFill>
                        <a:srgbClr val="13538A"/>
                      </a:solidFill>
                      <a:prstDash val="solid"/>
                      <a:round/>
                      <a:headEnd type="none" w="med" len="med"/>
                      <a:tailEnd type="none" w="med" len="med"/>
                    </a:lnB>
                    <a:solidFill>
                      <a:srgbClr val="FFFFFF"/>
                    </a:solidFill>
                  </a:tcPr>
                </a:tc>
                <a:tc>
                  <a:txBody>
                    <a:bodyPr anchor="t" rtlCol="false"/>
                    <a:lstStyle/>
                    <a:p>
                      <a:pPr algn="ctr">
                        <a:lnSpc>
                          <a:spcPts val="2639"/>
                        </a:lnSpc>
                        <a:defRPr/>
                      </a:pPr>
                      <a:r>
                        <a:rPr lang="en-US" sz="2199">
                          <a:solidFill>
                            <a:srgbClr val="000000"/>
                          </a:solidFill>
                          <a:latin typeface="Glacial Indifference"/>
                          <a:ea typeface="Glacial Indifference"/>
                          <a:cs typeface="Glacial Indifference"/>
                          <a:sym typeface="Glacial Indifference"/>
                        </a:rPr>
                        <a:t>2.322E-16</a:t>
                      </a:r>
                      <a:endParaRPr lang="en-US" sz="1100"/>
                    </a:p>
                  </a:txBody>
                  <a:tcPr marL="0" marR="0" marT="0" marB="0" anchor="ctr">
                    <a:lnL cmpd="sng" algn="ctr" cap="flat" w="0">
                      <a:solidFill>
                        <a:srgbClr val="13538A"/>
                      </a:solidFill>
                      <a:prstDash val="solid"/>
                      <a:round/>
                      <a:headEnd type="none" w="med" len="med"/>
                      <a:tailEnd type="none" w="med" len="med"/>
                    </a:lnL>
                    <a:lnR cmpd="sng" algn="ctr" cap="flat" w="0">
                      <a:solidFill>
                        <a:srgbClr val="13538A"/>
                      </a:solidFill>
                      <a:prstDash val="solid"/>
                      <a:round/>
                      <a:headEnd type="none" w="med" len="med"/>
                      <a:tailEnd type="none" w="med" len="med"/>
                    </a:lnR>
                    <a:lnT cmpd="sng" algn="ctr" cap="flat" w="9364">
                      <a:solidFill>
                        <a:srgbClr val="13538A"/>
                      </a:solidFill>
                      <a:prstDash val="solid"/>
                      <a:round/>
                      <a:headEnd type="none" w="med" len="med"/>
                      <a:tailEnd type="none" w="med" len="med"/>
                    </a:lnT>
                    <a:lnB cmpd="sng" algn="ctr" cap="flat" w="0">
                      <a:solidFill>
                        <a:srgbClr val="13538A"/>
                      </a:solidFill>
                      <a:prstDash val="solid"/>
                      <a:round/>
                      <a:headEnd type="none" w="med" len="med"/>
                      <a:tailEnd type="none" w="med" len="med"/>
                    </a:lnB>
                    <a:solidFill>
                      <a:srgbClr val="FFFFFF"/>
                    </a:solidFill>
                  </a:tcPr>
                </a:tc>
                <a:tc>
                  <a:txBody>
                    <a:bodyPr anchor="t" rtlCol="false"/>
                    <a:lstStyle/>
                    <a:p>
                      <a:pPr algn="ctr">
                        <a:lnSpc>
                          <a:spcPts val="2639"/>
                        </a:lnSpc>
                        <a:defRPr/>
                      </a:pPr>
                      <a:r>
                        <a:rPr lang="en-US" sz="2199">
                          <a:solidFill>
                            <a:srgbClr val="000000"/>
                          </a:solidFill>
                          <a:latin typeface="Glacial Indifference"/>
                          <a:ea typeface="Glacial Indifference"/>
                          <a:cs typeface="Glacial Indifference"/>
                          <a:sym typeface="Glacial Indifference"/>
                        </a:rPr>
                        <a:t>-2.098396E-08</a:t>
                      </a:r>
                      <a:endParaRPr lang="en-US" sz="1100"/>
                    </a:p>
                  </a:txBody>
                  <a:tcPr marL="0" marR="0" marT="0" marB="0" anchor="ctr">
                    <a:lnL cmpd="sng" algn="ctr" cap="flat" w="0">
                      <a:solidFill>
                        <a:srgbClr val="13538A"/>
                      </a:solidFill>
                      <a:prstDash val="solid"/>
                      <a:round/>
                      <a:headEnd type="none" w="med" len="med"/>
                      <a:tailEnd type="none" w="med" len="med"/>
                    </a:lnL>
                    <a:lnR cmpd="sng" algn="ctr" cap="flat" w="0">
                      <a:solidFill>
                        <a:srgbClr val="13538A"/>
                      </a:solidFill>
                      <a:prstDash val="solid"/>
                      <a:round/>
                      <a:headEnd type="none" w="med" len="med"/>
                      <a:tailEnd type="none" w="med" len="med"/>
                    </a:lnR>
                    <a:lnT cmpd="sng" algn="ctr" cap="flat" w="9364">
                      <a:solidFill>
                        <a:srgbClr val="13538A"/>
                      </a:solidFill>
                      <a:prstDash val="solid"/>
                      <a:round/>
                      <a:headEnd type="none" w="med" len="med"/>
                      <a:tailEnd type="none" w="med" len="med"/>
                    </a:lnT>
                    <a:lnB cmpd="sng" algn="ctr" cap="flat" w="0">
                      <a:solidFill>
                        <a:srgbClr val="13538A"/>
                      </a:solidFill>
                      <a:prstDash val="solid"/>
                      <a:round/>
                      <a:headEnd type="none" w="med" len="med"/>
                      <a:tailEnd type="none" w="med" len="med"/>
                    </a:lnB>
                    <a:solidFill>
                      <a:srgbClr val="FFFFFF"/>
                    </a:solidFill>
                  </a:tcPr>
                </a:tc>
                <a:tc>
                  <a:txBody>
                    <a:bodyPr anchor="t" rtlCol="false"/>
                    <a:lstStyle/>
                    <a:p>
                      <a:pPr algn="ctr">
                        <a:lnSpc>
                          <a:spcPts val="2639"/>
                        </a:lnSpc>
                        <a:defRPr/>
                      </a:pPr>
                      <a:r>
                        <a:rPr lang="en-US" sz="2199">
                          <a:solidFill>
                            <a:srgbClr val="000000"/>
                          </a:solidFill>
                          <a:latin typeface="Glacial Indifference"/>
                          <a:ea typeface="Glacial Indifference"/>
                          <a:cs typeface="Glacial Indifference"/>
                          <a:sym typeface="Glacial Indifference"/>
                        </a:rPr>
                        <a:t>2.098396E-08</a:t>
                      </a:r>
                      <a:endParaRPr lang="en-US" sz="1100"/>
                    </a:p>
                  </a:txBody>
                  <a:tcPr marL="0" marR="0" marT="0" marB="0" anchor="ctr">
                    <a:lnL cmpd="sng" algn="ctr" cap="flat" w="0">
                      <a:solidFill>
                        <a:srgbClr val="13538A"/>
                      </a:solidFill>
                      <a:prstDash val="solid"/>
                      <a:round/>
                      <a:headEnd type="none" w="med" len="med"/>
                      <a:tailEnd type="none" w="med" len="med"/>
                    </a:lnL>
                    <a:lnR cmpd="sng" algn="ctr" cap="flat" w="0">
                      <a:solidFill>
                        <a:srgbClr val="13538A"/>
                      </a:solidFill>
                      <a:prstDash val="solid"/>
                      <a:round/>
                      <a:headEnd type="none" w="med" len="med"/>
                      <a:tailEnd type="none" w="med" len="med"/>
                    </a:lnR>
                    <a:lnT cmpd="sng" algn="ctr" cap="flat" w="9364">
                      <a:solidFill>
                        <a:srgbClr val="13538A"/>
                      </a:solidFill>
                      <a:prstDash val="solid"/>
                      <a:round/>
                      <a:headEnd type="none" w="med" len="med"/>
                      <a:tailEnd type="none" w="med" len="med"/>
                    </a:lnT>
                    <a:lnB cmpd="sng" algn="ctr" cap="flat" w="0">
                      <a:solidFill>
                        <a:srgbClr val="13538A"/>
                      </a:solidFill>
                      <a:prstDash val="solid"/>
                      <a:round/>
                      <a:headEnd type="none" w="med" len="med"/>
                      <a:tailEnd type="none" w="med" len="med"/>
                    </a:lnB>
                    <a:solidFill>
                      <a:srgbClr val="FFFFFF"/>
                    </a:solidFill>
                  </a:tcPr>
                </a:tc>
              </a:tr>
              <a:tr h="409942">
                <a:tc>
                  <a:txBody>
                    <a:bodyPr anchor="t" rtlCol="false"/>
                    <a:lstStyle/>
                    <a:p>
                      <a:pPr algn="l">
                        <a:lnSpc>
                          <a:spcPts val="3079"/>
                        </a:lnSpc>
                        <a:defRPr/>
                      </a:pPr>
                      <a:r>
                        <a:rPr lang="en-US" sz="2199">
                          <a:solidFill>
                            <a:srgbClr val="1D3557"/>
                          </a:solidFill>
                          <a:latin typeface="Glacial Indifference"/>
                          <a:ea typeface="Glacial Indifference"/>
                          <a:cs typeface="Glacial Indifference"/>
                          <a:sym typeface="Glacial Indifference"/>
                        </a:rPr>
                        <a:t>Negotiation</a:t>
                      </a:r>
                      <a:endParaRPr lang="en-US" sz="1100"/>
                    </a:p>
                  </a:txBody>
                  <a:tcPr marL="0" marR="0" marT="0" marB="0" anchor="ctr">
                    <a:lnL cmpd="sng" algn="ctr" cap="flat" w="0">
                      <a:solidFill>
                        <a:srgbClr val="13538A"/>
                      </a:solidFill>
                      <a:prstDash val="solid"/>
                      <a:round/>
                      <a:headEnd type="none" w="med" len="med"/>
                      <a:tailEnd type="none" w="med" len="med"/>
                    </a:lnL>
                    <a:lnR cmpd="sng" algn="ctr" cap="flat" w="0">
                      <a:solidFill>
                        <a:srgbClr val="13538A"/>
                      </a:solidFill>
                      <a:prstDash val="solid"/>
                      <a:round/>
                      <a:headEnd type="none" w="med" len="med"/>
                      <a:tailEnd type="none" w="med" len="med"/>
                    </a:lnR>
                    <a:lnT cmpd="sng" algn="ctr" cap="flat" w="9364">
                      <a:solidFill>
                        <a:srgbClr val="13538A"/>
                      </a:solidFill>
                      <a:prstDash val="solid"/>
                      <a:round/>
                      <a:headEnd type="none" w="med" len="med"/>
                      <a:tailEnd type="none" w="med" len="med"/>
                    </a:lnT>
                    <a:lnB cmpd="sng" algn="ctr" cap="flat" w="0">
                      <a:solidFill>
                        <a:srgbClr val="13538A"/>
                      </a:solidFill>
                      <a:prstDash val="solid"/>
                      <a:round/>
                      <a:headEnd type="none" w="med" len="med"/>
                      <a:tailEnd type="none" w="med" len="med"/>
                    </a:lnB>
                    <a:solidFill>
                      <a:srgbClr val="FFFFFF"/>
                    </a:solidFill>
                  </a:tcPr>
                </a:tc>
                <a:tc>
                  <a:txBody>
                    <a:bodyPr anchor="t" rtlCol="false"/>
                    <a:lstStyle/>
                    <a:p>
                      <a:pPr algn="ctr">
                        <a:lnSpc>
                          <a:spcPts val="2639"/>
                        </a:lnSpc>
                        <a:defRPr/>
                      </a:pPr>
                      <a:r>
                        <a:rPr lang="en-US" sz="2199">
                          <a:solidFill>
                            <a:srgbClr val="000000"/>
                          </a:solidFill>
                          <a:latin typeface="Glacial Indifference"/>
                          <a:ea typeface="Glacial Indifference"/>
                          <a:cs typeface="Glacial Indifference"/>
                          <a:sym typeface="Glacial Indifference"/>
                        </a:rPr>
                        <a:t>-9.856E-16</a:t>
                      </a:r>
                      <a:endParaRPr lang="en-US" sz="1100"/>
                    </a:p>
                  </a:txBody>
                  <a:tcPr marL="0" marR="0" marT="0" marB="0" anchor="ctr">
                    <a:lnL cmpd="sng" algn="ctr" cap="flat" w="0">
                      <a:solidFill>
                        <a:srgbClr val="13538A"/>
                      </a:solidFill>
                      <a:prstDash val="solid"/>
                      <a:round/>
                      <a:headEnd type="none" w="med" len="med"/>
                      <a:tailEnd type="none" w="med" len="med"/>
                    </a:lnL>
                    <a:lnR cmpd="sng" algn="ctr" cap="flat" w="0">
                      <a:solidFill>
                        <a:srgbClr val="13538A"/>
                      </a:solidFill>
                      <a:prstDash val="solid"/>
                      <a:round/>
                      <a:headEnd type="none" w="med" len="med"/>
                      <a:tailEnd type="none" w="med" len="med"/>
                    </a:lnR>
                    <a:lnT cmpd="sng" algn="ctr" cap="flat" w="9364">
                      <a:solidFill>
                        <a:srgbClr val="13538A"/>
                      </a:solidFill>
                      <a:prstDash val="solid"/>
                      <a:round/>
                      <a:headEnd type="none" w="med" len="med"/>
                      <a:tailEnd type="none" w="med" len="med"/>
                    </a:lnT>
                    <a:lnB cmpd="sng" algn="ctr" cap="flat" w="0">
                      <a:solidFill>
                        <a:srgbClr val="13538A"/>
                      </a:solidFill>
                      <a:prstDash val="solid"/>
                      <a:round/>
                      <a:headEnd type="none" w="med" len="med"/>
                      <a:tailEnd type="none" w="med" len="med"/>
                    </a:lnB>
                    <a:solidFill>
                      <a:srgbClr val="FFFFFF"/>
                    </a:solidFill>
                  </a:tcPr>
                </a:tc>
                <a:tc>
                  <a:txBody>
                    <a:bodyPr anchor="t" rtlCol="false"/>
                    <a:lstStyle/>
                    <a:p>
                      <a:pPr algn="ctr">
                        <a:lnSpc>
                          <a:spcPts val="2639"/>
                        </a:lnSpc>
                        <a:defRPr/>
                      </a:pPr>
                      <a:r>
                        <a:rPr lang="en-US" sz="2199">
                          <a:solidFill>
                            <a:srgbClr val="000000"/>
                          </a:solidFill>
                          <a:latin typeface="Glacial Indifference"/>
                          <a:ea typeface="Glacial Indifference"/>
                          <a:cs typeface="Glacial Indifference"/>
                          <a:sym typeface="Glacial Indifference"/>
                        </a:rPr>
                        <a:t>2.253E-16</a:t>
                      </a:r>
                      <a:endParaRPr lang="en-US" sz="1100"/>
                    </a:p>
                  </a:txBody>
                  <a:tcPr marL="0" marR="0" marT="0" marB="0" anchor="ctr">
                    <a:lnL cmpd="sng" algn="ctr" cap="flat" w="0">
                      <a:solidFill>
                        <a:srgbClr val="13538A"/>
                      </a:solidFill>
                      <a:prstDash val="solid"/>
                      <a:round/>
                      <a:headEnd type="none" w="med" len="med"/>
                      <a:tailEnd type="none" w="med" len="med"/>
                    </a:lnL>
                    <a:lnR cmpd="sng" algn="ctr" cap="flat" w="0">
                      <a:solidFill>
                        <a:srgbClr val="13538A"/>
                      </a:solidFill>
                      <a:prstDash val="solid"/>
                      <a:round/>
                      <a:headEnd type="none" w="med" len="med"/>
                      <a:tailEnd type="none" w="med" len="med"/>
                    </a:lnR>
                    <a:lnT cmpd="sng" algn="ctr" cap="flat" w="9364">
                      <a:solidFill>
                        <a:srgbClr val="13538A"/>
                      </a:solidFill>
                      <a:prstDash val="solid"/>
                      <a:round/>
                      <a:headEnd type="none" w="med" len="med"/>
                      <a:tailEnd type="none" w="med" len="med"/>
                    </a:lnT>
                    <a:lnB cmpd="sng" algn="ctr" cap="flat" w="0">
                      <a:solidFill>
                        <a:srgbClr val="13538A"/>
                      </a:solidFill>
                      <a:prstDash val="solid"/>
                      <a:round/>
                      <a:headEnd type="none" w="med" len="med"/>
                      <a:tailEnd type="none" w="med" len="med"/>
                    </a:lnB>
                    <a:solidFill>
                      <a:srgbClr val="FFFFFF"/>
                    </a:solidFill>
                  </a:tcPr>
                </a:tc>
                <a:tc>
                  <a:txBody>
                    <a:bodyPr anchor="t" rtlCol="false"/>
                    <a:lstStyle/>
                    <a:p>
                      <a:pPr algn="ctr">
                        <a:lnSpc>
                          <a:spcPts val="2639"/>
                        </a:lnSpc>
                        <a:defRPr/>
                      </a:pPr>
                      <a:r>
                        <a:rPr lang="en-US" sz="2199">
                          <a:solidFill>
                            <a:srgbClr val="000000"/>
                          </a:solidFill>
                          <a:latin typeface="Glacial Indifference"/>
                          <a:ea typeface="Glacial Indifference"/>
                          <a:cs typeface="Glacial Indifference"/>
                          <a:sym typeface="Glacial Indifference"/>
                        </a:rPr>
                        <a:t>-2.096767E-08</a:t>
                      </a:r>
                      <a:endParaRPr lang="en-US" sz="1100"/>
                    </a:p>
                  </a:txBody>
                  <a:tcPr marL="0" marR="0" marT="0" marB="0" anchor="ctr">
                    <a:lnL cmpd="sng" algn="ctr" cap="flat" w="0">
                      <a:solidFill>
                        <a:srgbClr val="13538A"/>
                      </a:solidFill>
                      <a:prstDash val="solid"/>
                      <a:round/>
                      <a:headEnd type="none" w="med" len="med"/>
                      <a:tailEnd type="none" w="med" len="med"/>
                    </a:lnL>
                    <a:lnR cmpd="sng" algn="ctr" cap="flat" w="0">
                      <a:solidFill>
                        <a:srgbClr val="13538A"/>
                      </a:solidFill>
                      <a:prstDash val="solid"/>
                      <a:round/>
                      <a:headEnd type="none" w="med" len="med"/>
                      <a:tailEnd type="none" w="med" len="med"/>
                    </a:lnR>
                    <a:lnT cmpd="sng" algn="ctr" cap="flat" w="9364">
                      <a:solidFill>
                        <a:srgbClr val="13538A"/>
                      </a:solidFill>
                      <a:prstDash val="solid"/>
                      <a:round/>
                      <a:headEnd type="none" w="med" len="med"/>
                      <a:tailEnd type="none" w="med" len="med"/>
                    </a:lnT>
                    <a:lnB cmpd="sng" algn="ctr" cap="flat" w="0">
                      <a:solidFill>
                        <a:srgbClr val="13538A"/>
                      </a:solidFill>
                      <a:prstDash val="solid"/>
                      <a:round/>
                      <a:headEnd type="none" w="med" len="med"/>
                      <a:tailEnd type="none" w="med" len="med"/>
                    </a:lnB>
                    <a:solidFill>
                      <a:srgbClr val="FFFFFF"/>
                    </a:solidFill>
                  </a:tcPr>
                </a:tc>
                <a:tc>
                  <a:txBody>
                    <a:bodyPr anchor="t" rtlCol="false"/>
                    <a:lstStyle/>
                    <a:p>
                      <a:pPr algn="ctr">
                        <a:lnSpc>
                          <a:spcPts val="2639"/>
                        </a:lnSpc>
                        <a:defRPr/>
                      </a:pPr>
                      <a:r>
                        <a:rPr lang="en-US" sz="2199">
                          <a:solidFill>
                            <a:srgbClr val="000000"/>
                          </a:solidFill>
                          <a:latin typeface="Glacial Indifference"/>
                          <a:ea typeface="Glacial Indifference"/>
                          <a:cs typeface="Glacial Indifference"/>
                          <a:sym typeface="Glacial Indifference"/>
                        </a:rPr>
                        <a:t>2.096767E-08</a:t>
                      </a:r>
                      <a:endParaRPr lang="en-US" sz="1100"/>
                    </a:p>
                  </a:txBody>
                  <a:tcPr marL="0" marR="0" marT="0" marB="0" anchor="ctr">
                    <a:lnL cmpd="sng" algn="ctr" cap="flat" w="0">
                      <a:solidFill>
                        <a:srgbClr val="13538A"/>
                      </a:solidFill>
                      <a:prstDash val="solid"/>
                      <a:round/>
                      <a:headEnd type="none" w="med" len="med"/>
                      <a:tailEnd type="none" w="med" len="med"/>
                    </a:lnL>
                    <a:lnR cmpd="sng" algn="ctr" cap="flat" w="0">
                      <a:solidFill>
                        <a:srgbClr val="13538A"/>
                      </a:solidFill>
                      <a:prstDash val="solid"/>
                      <a:round/>
                      <a:headEnd type="none" w="med" len="med"/>
                      <a:tailEnd type="none" w="med" len="med"/>
                    </a:lnR>
                    <a:lnT cmpd="sng" algn="ctr" cap="flat" w="9364">
                      <a:solidFill>
                        <a:srgbClr val="13538A"/>
                      </a:solidFill>
                      <a:prstDash val="solid"/>
                      <a:round/>
                      <a:headEnd type="none" w="med" len="med"/>
                      <a:tailEnd type="none" w="med" len="med"/>
                    </a:lnT>
                    <a:lnB cmpd="sng" algn="ctr" cap="flat" w="0">
                      <a:solidFill>
                        <a:srgbClr val="13538A"/>
                      </a:solidFill>
                      <a:prstDash val="solid"/>
                      <a:round/>
                      <a:headEnd type="none" w="med" len="med"/>
                      <a:tailEnd type="none" w="med" len="med"/>
                    </a:lnB>
                    <a:solidFill>
                      <a:srgbClr val="FFFFFF"/>
                    </a:solidFill>
                  </a:tcPr>
                </a:tc>
              </a:tr>
              <a:tr h="409942">
                <a:tc>
                  <a:txBody>
                    <a:bodyPr anchor="t" rtlCol="false"/>
                    <a:lstStyle/>
                    <a:p>
                      <a:pPr algn="l">
                        <a:lnSpc>
                          <a:spcPts val="3079"/>
                        </a:lnSpc>
                        <a:defRPr/>
                      </a:pPr>
                      <a:r>
                        <a:rPr lang="en-US" sz="2199">
                          <a:solidFill>
                            <a:srgbClr val="1D3557"/>
                          </a:solidFill>
                          <a:latin typeface="Glacial Indifference"/>
                          <a:ea typeface="Glacial Indifference"/>
                          <a:cs typeface="Glacial Indifference"/>
                          <a:sym typeface="Glacial Indifference"/>
                        </a:rPr>
                        <a:t>Decision making</a:t>
                      </a:r>
                      <a:endParaRPr lang="en-US" sz="1100"/>
                    </a:p>
                  </a:txBody>
                  <a:tcPr marL="0" marR="0" marT="0" marB="0" anchor="ctr">
                    <a:lnL cmpd="sng" algn="ctr" cap="flat" w="0">
                      <a:solidFill>
                        <a:srgbClr val="13538A"/>
                      </a:solidFill>
                      <a:prstDash val="solid"/>
                      <a:round/>
                      <a:headEnd type="none" w="med" len="med"/>
                      <a:tailEnd type="none" w="med" len="med"/>
                    </a:lnL>
                    <a:lnR cmpd="sng" algn="ctr" cap="flat" w="0">
                      <a:solidFill>
                        <a:srgbClr val="13538A"/>
                      </a:solidFill>
                      <a:prstDash val="solid"/>
                      <a:round/>
                      <a:headEnd type="none" w="med" len="med"/>
                      <a:tailEnd type="none" w="med" len="med"/>
                    </a:lnR>
                    <a:lnT cmpd="sng" algn="ctr" cap="flat" w="9364">
                      <a:solidFill>
                        <a:srgbClr val="13538A"/>
                      </a:solidFill>
                      <a:prstDash val="solid"/>
                      <a:round/>
                      <a:headEnd type="none" w="med" len="med"/>
                      <a:tailEnd type="none" w="med" len="med"/>
                    </a:lnT>
                    <a:lnB cmpd="sng" algn="ctr" cap="flat" w="0">
                      <a:solidFill>
                        <a:srgbClr val="13538A"/>
                      </a:solidFill>
                      <a:prstDash val="solid"/>
                      <a:round/>
                      <a:headEnd type="none" w="med" len="med"/>
                      <a:tailEnd type="none" w="med" len="med"/>
                    </a:lnB>
                    <a:solidFill>
                      <a:srgbClr val="FFFFFF"/>
                    </a:solidFill>
                  </a:tcPr>
                </a:tc>
                <a:tc>
                  <a:txBody>
                    <a:bodyPr anchor="t" rtlCol="false"/>
                    <a:lstStyle/>
                    <a:p>
                      <a:pPr algn="ctr">
                        <a:lnSpc>
                          <a:spcPts val="2639"/>
                        </a:lnSpc>
                        <a:defRPr/>
                      </a:pPr>
                      <a:r>
                        <a:rPr lang="en-US" sz="2199">
                          <a:solidFill>
                            <a:srgbClr val="000000"/>
                          </a:solidFill>
                          <a:latin typeface="Glacial Indifference"/>
                          <a:ea typeface="Glacial Indifference"/>
                          <a:cs typeface="Glacial Indifference"/>
                          <a:sym typeface="Glacial Indifference"/>
                        </a:rPr>
                        <a:t>1.516E-15</a:t>
                      </a:r>
                      <a:endParaRPr lang="en-US" sz="1100"/>
                    </a:p>
                  </a:txBody>
                  <a:tcPr marL="0" marR="0" marT="0" marB="0" anchor="ctr">
                    <a:lnL cmpd="sng" algn="ctr" cap="flat" w="0">
                      <a:solidFill>
                        <a:srgbClr val="13538A"/>
                      </a:solidFill>
                      <a:prstDash val="solid"/>
                      <a:round/>
                      <a:headEnd type="none" w="med" len="med"/>
                      <a:tailEnd type="none" w="med" len="med"/>
                    </a:lnL>
                    <a:lnR cmpd="sng" algn="ctr" cap="flat" w="0">
                      <a:solidFill>
                        <a:srgbClr val="13538A"/>
                      </a:solidFill>
                      <a:prstDash val="solid"/>
                      <a:round/>
                      <a:headEnd type="none" w="med" len="med"/>
                      <a:tailEnd type="none" w="med" len="med"/>
                    </a:lnR>
                    <a:lnT cmpd="sng" algn="ctr" cap="flat" w="9364">
                      <a:solidFill>
                        <a:srgbClr val="13538A"/>
                      </a:solidFill>
                      <a:prstDash val="solid"/>
                      <a:round/>
                      <a:headEnd type="none" w="med" len="med"/>
                      <a:tailEnd type="none" w="med" len="med"/>
                    </a:lnT>
                    <a:lnB cmpd="sng" algn="ctr" cap="flat" w="0">
                      <a:solidFill>
                        <a:srgbClr val="13538A"/>
                      </a:solidFill>
                      <a:prstDash val="solid"/>
                      <a:round/>
                      <a:headEnd type="none" w="med" len="med"/>
                      <a:tailEnd type="none" w="med" len="med"/>
                    </a:lnB>
                    <a:solidFill>
                      <a:srgbClr val="FFFFFF"/>
                    </a:solidFill>
                  </a:tcPr>
                </a:tc>
                <a:tc>
                  <a:txBody>
                    <a:bodyPr anchor="t" rtlCol="false"/>
                    <a:lstStyle/>
                    <a:p>
                      <a:pPr algn="ctr">
                        <a:lnSpc>
                          <a:spcPts val="2639"/>
                        </a:lnSpc>
                        <a:defRPr/>
                      </a:pPr>
                      <a:r>
                        <a:rPr lang="en-US" sz="2199">
                          <a:solidFill>
                            <a:srgbClr val="000000"/>
                          </a:solidFill>
                          <a:latin typeface="Glacial Indifference"/>
                          <a:ea typeface="Glacial Indifference"/>
                          <a:cs typeface="Glacial Indifference"/>
                          <a:sym typeface="Glacial Indifference"/>
                        </a:rPr>
                        <a:t>2.420E-16</a:t>
                      </a:r>
                      <a:endParaRPr lang="en-US" sz="1100"/>
                    </a:p>
                  </a:txBody>
                  <a:tcPr marL="0" marR="0" marT="0" marB="0" anchor="ctr">
                    <a:lnL cmpd="sng" algn="ctr" cap="flat" w="0">
                      <a:solidFill>
                        <a:srgbClr val="13538A"/>
                      </a:solidFill>
                      <a:prstDash val="solid"/>
                      <a:round/>
                      <a:headEnd type="none" w="med" len="med"/>
                      <a:tailEnd type="none" w="med" len="med"/>
                    </a:lnL>
                    <a:lnR cmpd="sng" algn="ctr" cap="flat" w="0">
                      <a:solidFill>
                        <a:srgbClr val="13538A"/>
                      </a:solidFill>
                      <a:prstDash val="solid"/>
                      <a:round/>
                      <a:headEnd type="none" w="med" len="med"/>
                      <a:tailEnd type="none" w="med" len="med"/>
                    </a:lnR>
                    <a:lnT cmpd="sng" algn="ctr" cap="flat" w="9364">
                      <a:solidFill>
                        <a:srgbClr val="13538A"/>
                      </a:solidFill>
                      <a:prstDash val="solid"/>
                      <a:round/>
                      <a:headEnd type="none" w="med" len="med"/>
                      <a:tailEnd type="none" w="med" len="med"/>
                    </a:lnT>
                    <a:lnB cmpd="sng" algn="ctr" cap="flat" w="0">
                      <a:solidFill>
                        <a:srgbClr val="13538A"/>
                      </a:solidFill>
                      <a:prstDash val="solid"/>
                      <a:round/>
                      <a:headEnd type="none" w="med" len="med"/>
                      <a:tailEnd type="none" w="med" len="med"/>
                    </a:lnB>
                    <a:solidFill>
                      <a:srgbClr val="FFFFFF"/>
                    </a:solidFill>
                  </a:tcPr>
                </a:tc>
                <a:tc>
                  <a:txBody>
                    <a:bodyPr anchor="t" rtlCol="false"/>
                    <a:lstStyle/>
                    <a:p>
                      <a:pPr algn="ctr">
                        <a:lnSpc>
                          <a:spcPts val="2639"/>
                        </a:lnSpc>
                        <a:defRPr/>
                      </a:pPr>
                      <a:r>
                        <a:rPr lang="en-US" sz="2199">
                          <a:solidFill>
                            <a:srgbClr val="000000"/>
                          </a:solidFill>
                          <a:latin typeface="Glacial Indifference"/>
                          <a:ea typeface="Glacial Indifference"/>
                          <a:cs typeface="Glacial Indifference"/>
                          <a:sym typeface="Glacial Indifference"/>
                        </a:rPr>
                        <a:t>-2.100638E-08  </a:t>
                      </a:r>
                      <a:endParaRPr lang="en-US" sz="1100"/>
                    </a:p>
                  </a:txBody>
                  <a:tcPr marL="0" marR="0" marT="0" marB="0" anchor="ctr">
                    <a:lnL cmpd="sng" algn="ctr" cap="flat" w="0">
                      <a:solidFill>
                        <a:srgbClr val="13538A"/>
                      </a:solidFill>
                      <a:prstDash val="solid"/>
                      <a:round/>
                      <a:headEnd type="none" w="med" len="med"/>
                      <a:tailEnd type="none" w="med" len="med"/>
                    </a:lnL>
                    <a:lnR cmpd="sng" algn="ctr" cap="flat" w="0">
                      <a:solidFill>
                        <a:srgbClr val="13538A"/>
                      </a:solidFill>
                      <a:prstDash val="solid"/>
                      <a:round/>
                      <a:headEnd type="none" w="med" len="med"/>
                      <a:tailEnd type="none" w="med" len="med"/>
                    </a:lnR>
                    <a:lnT cmpd="sng" algn="ctr" cap="flat" w="9364">
                      <a:solidFill>
                        <a:srgbClr val="13538A"/>
                      </a:solidFill>
                      <a:prstDash val="solid"/>
                      <a:round/>
                      <a:headEnd type="none" w="med" len="med"/>
                      <a:tailEnd type="none" w="med" len="med"/>
                    </a:lnT>
                    <a:lnB cmpd="sng" algn="ctr" cap="flat" w="0">
                      <a:solidFill>
                        <a:srgbClr val="13538A"/>
                      </a:solidFill>
                      <a:prstDash val="solid"/>
                      <a:round/>
                      <a:headEnd type="none" w="med" len="med"/>
                      <a:tailEnd type="none" w="med" len="med"/>
                    </a:lnB>
                    <a:solidFill>
                      <a:srgbClr val="FFFFFF"/>
                    </a:solidFill>
                  </a:tcPr>
                </a:tc>
                <a:tc>
                  <a:txBody>
                    <a:bodyPr anchor="t" rtlCol="false"/>
                    <a:lstStyle/>
                    <a:p>
                      <a:pPr algn="ctr">
                        <a:lnSpc>
                          <a:spcPts val="2639"/>
                        </a:lnSpc>
                        <a:defRPr/>
                      </a:pPr>
                      <a:r>
                        <a:rPr lang="en-US" sz="2199">
                          <a:solidFill>
                            <a:srgbClr val="000000"/>
                          </a:solidFill>
                          <a:latin typeface="Glacial Indifference"/>
                          <a:ea typeface="Glacial Indifference"/>
                          <a:cs typeface="Glacial Indifference"/>
                          <a:sym typeface="Glacial Indifference"/>
                        </a:rPr>
                        <a:t>2.100638E-08  </a:t>
                      </a:r>
                      <a:endParaRPr lang="en-US" sz="1100"/>
                    </a:p>
                  </a:txBody>
                  <a:tcPr marL="0" marR="0" marT="0" marB="0" anchor="ctr">
                    <a:lnL cmpd="sng" algn="ctr" cap="flat" w="0">
                      <a:solidFill>
                        <a:srgbClr val="13538A"/>
                      </a:solidFill>
                      <a:prstDash val="solid"/>
                      <a:round/>
                      <a:headEnd type="none" w="med" len="med"/>
                      <a:tailEnd type="none" w="med" len="med"/>
                    </a:lnL>
                    <a:lnR cmpd="sng" algn="ctr" cap="flat" w="0">
                      <a:solidFill>
                        <a:srgbClr val="13538A"/>
                      </a:solidFill>
                      <a:prstDash val="solid"/>
                      <a:round/>
                      <a:headEnd type="none" w="med" len="med"/>
                      <a:tailEnd type="none" w="med" len="med"/>
                    </a:lnR>
                    <a:lnT cmpd="sng" algn="ctr" cap="flat" w="9364">
                      <a:solidFill>
                        <a:srgbClr val="13538A"/>
                      </a:solidFill>
                      <a:prstDash val="solid"/>
                      <a:round/>
                      <a:headEnd type="none" w="med" len="med"/>
                      <a:tailEnd type="none" w="med" len="med"/>
                    </a:lnT>
                    <a:lnB cmpd="sng" algn="ctr" cap="flat" w="0">
                      <a:solidFill>
                        <a:srgbClr val="13538A"/>
                      </a:solidFill>
                      <a:prstDash val="solid"/>
                      <a:round/>
                      <a:headEnd type="none" w="med" len="med"/>
                      <a:tailEnd type="none" w="med" len="med"/>
                    </a:lnB>
                    <a:solidFill>
                      <a:srgbClr val="FFFFFF"/>
                    </a:solidFill>
                  </a:tcPr>
                </a:tc>
              </a:tr>
            </a:tbl>
          </a:graphicData>
        </a:graphic>
      </p:graphicFrame>
      <p:sp>
        <p:nvSpPr>
          <p:cNvPr name="TextBox 11" id="11"/>
          <p:cNvSpPr txBox="true"/>
          <p:nvPr/>
        </p:nvSpPr>
        <p:spPr>
          <a:xfrm rot="0">
            <a:off x="11466867" y="1567731"/>
            <a:ext cx="6420621" cy="7773598"/>
          </a:xfrm>
          <a:prstGeom prst="rect">
            <a:avLst/>
          </a:prstGeom>
        </p:spPr>
        <p:txBody>
          <a:bodyPr anchor="t" rtlCol="false" tIns="0" lIns="0" bIns="0" rIns="0">
            <a:spAutoFit/>
          </a:bodyPr>
          <a:lstStyle/>
          <a:p>
            <a:pPr algn="just">
              <a:lnSpc>
                <a:spcPts val="3640"/>
              </a:lnSpc>
            </a:pPr>
            <a:r>
              <a:rPr lang="en-US" sz="2600">
                <a:solidFill>
                  <a:srgbClr val="000000"/>
                </a:solidFill>
                <a:latin typeface="Poppins"/>
                <a:ea typeface="Poppins"/>
                <a:cs typeface="Poppins"/>
                <a:sym typeface="Poppins"/>
              </a:rPr>
              <a:t>The AIM model highlights the effectiveness of Life Skills Education (LSE) factors in enhancing psychosocial outcomes among IDPs. Dealing with Adversities (β = 0.23), Resilience (β = 0.21), and National Identity (β = 0.22) are strong predictors, with Essence (β = 0.19) showing a moderate positive effect. Conversely, Creativity, Critical Thinking, Problem Solving, Negotiation, and Decision Making (β ≈ 0) exhibit negligible effects. These results emphasize prioritizing Dealing with Adversities, Resilience, and National Identity in the LSE curriculum to maximize psychosocial impact.</a:t>
            </a:r>
          </a:p>
        </p:txBody>
      </p:sp>
      <p:sp>
        <p:nvSpPr>
          <p:cNvPr name="Freeform 12" id="12"/>
          <p:cNvSpPr/>
          <p:nvPr/>
        </p:nvSpPr>
        <p:spPr>
          <a:xfrm flipH="false" flipV="false" rot="-1678385">
            <a:off x="7908125" y="-3006331"/>
            <a:ext cx="3422722" cy="3422722"/>
          </a:xfrm>
          <a:custGeom>
            <a:avLst/>
            <a:gdLst/>
            <a:ahLst/>
            <a:cxnLst/>
            <a:rect r="r" b="b" t="t" l="l"/>
            <a:pathLst>
              <a:path h="3422722" w="3422722">
                <a:moveTo>
                  <a:pt x="0" y="0"/>
                </a:moveTo>
                <a:lnTo>
                  <a:pt x="3422722" y="0"/>
                </a:lnTo>
                <a:lnTo>
                  <a:pt x="3422722" y="3422722"/>
                </a:lnTo>
                <a:lnTo>
                  <a:pt x="0" y="342272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3" id="13"/>
          <p:cNvSpPr/>
          <p:nvPr/>
        </p:nvSpPr>
        <p:spPr>
          <a:xfrm flipH="false" flipV="false" rot="-10800000">
            <a:off x="17100506" y="540310"/>
            <a:ext cx="489038" cy="811681"/>
          </a:xfrm>
          <a:custGeom>
            <a:avLst/>
            <a:gdLst/>
            <a:ahLst/>
            <a:cxnLst/>
            <a:rect r="r" b="b" t="t" l="l"/>
            <a:pathLst>
              <a:path h="811681" w="489038">
                <a:moveTo>
                  <a:pt x="0" y="0"/>
                </a:moveTo>
                <a:lnTo>
                  <a:pt x="489038" y="0"/>
                </a:lnTo>
                <a:lnTo>
                  <a:pt x="489038" y="811680"/>
                </a:lnTo>
                <a:lnTo>
                  <a:pt x="0" y="81168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4" id="14"/>
          <p:cNvSpPr txBox="true"/>
          <p:nvPr/>
        </p:nvSpPr>
        <p:spPr>
          <a:xfrm rot="0">
            <a:off x="542629" y="687404"/>
            <a:ext cx="8115300" cy="711167"/>
          </a:xfrm>
          <a:prstGeom prst="rect">
            <a:avLst/>
          </a:prstGeom>
        </p:spPr>
        <p:txBody>
          <a:bodyPr anchor="t" rtlCol="false" tIns="0" lIns="0" bIns="0" rIns="0">
            <a:spAutoFit/>
          </a:bodyPr>
          <a:lstStyle/>
          <a:p>
            <a:pPr algn="l">
              <a:lnSpc>
                <a:spcPts val="5050"/>
              </a:lnSpc>
            </a:pPr>
            <a:r>
              <a:rPr lang="en-US" b="true" sz="5000">
                <a:solidFill>
                  <a:srgbClr val="1D3557"/>
                </a:solidFill>
                <a:latin typeface="Poppins Bold"/>
                <a:ea typeface="Poppins Bold"/>
                <a:cs typeface="Poppins Bold"/>
                <a:sym typeface="Poppins Bold"/>
              </a:rPr>
              <a:t>MODEL SUMMARY 1 (AIM) </a:t>
            </a:r>
          </a:p>
        </p:txBody>
      </p:sp>
      <p:sp>
        <p:nvSpPr>
          <p:cNvPr name="TextBox 15" id="15"/>
          <p:cNvSpPr txBox="true"/>
          <p:nvPr/>
        </p:nvSpPr>
        <p:spPr>
          <a:xfrm rot="0">
            <a:off x="14276875" y="725433"/>
            <a:ext cx="9766367" cy="441391"/>
          </a:xfrm>
          <a:prstGeom prst="rect">
            <a:avLst/>
          </a:prstGeom>
        </p:spPr>
        <p:txBody>
          <a:bodyPr anchor="t" rtlCol="false" tIns="0" lIns="0" bIns="0" rIns="0">
            <a:spAutoFit/>
          </a:bodyPr>
          <a:lstStyle/>
          <a:p>
            <a:pPr algn="l">
              <a:lnSpc>
                <a:spcPts val="3499"/>
              </a:lnSpc>
            </a:pPr>
            <a:r>
              <a:rPr lang="en-US" sz="2499" b="true">
                <a:solidFill>
                  <a:srgbClr val="1D3557"/>
                </a:solidFill>
                <a:latin typeface="Poppins Bold"/>
                <a:ea typeface="Poppins Bold"/>
                <a:cs typeface="Poppins Bold"/>
                <a:sym typeface="Poppins Bold"/>
              </a:rPr>
              <a:t>LSE ABUJA</a:t>
            </a:r>
          </a:p>
        </p:txBody>
      </p:sp>
      <p:grpSp>
        <p:nvGrpSpPr>
          <p:cNvPr name="Group 16" id="16"/>
          <p:cNvGrpSpPr/>
          <p:nvPr/>
        </p:nvGrpSpPr>
        <p:grpSpPr>
          <a:xfrm rot="0">
            <a:off x="17294383" y="9417473"/>
            <a:ext cx="593105" cy="618008"/>
            <a:chOff x="0" y="0"/>
            <a:chExt cx="1116490" cy="1163370"/>
          </a:xfrm>
        </p:grpSpPr>
        <p:sp>
          <p:nvSpPr>
            <p:cNvPr name="Freeform 17" id="17"/>
            <p:cNvSpPr/>
            <p:nvPr/>
          </p:nvSpPr>
          <p:spPr>
            <a:xfrm flipH="false" flipV="false" rot="0">
              <a:off x="0" y="0"/>
              <a:ext cx="1116490" cy="1163370"/>
            </a:xfrm>
            <a:custGeom>
              <a:avLst/>
              <a:gdLst/>
              <a:ahLst/>
              <a:cxnLst/>
              <a:rect r="r" b="b" t="t" l="l"/>
              <a:pathLst>
                <a:path h="1163370" w="1116490">
                  <a:moveTo>
                    <a:pt x="558245" y="0"/>
                  </a:moveTo>
                  <a:cubicBezTo>
                    <a:pt x="249935" y="0"/>
                    <a:pt x="0" y="260429"/>
                    <a:pt x="0" y="581685"/>
                  </a:cubicBezTo>
                  <a:cubicBezTo>
                    <a:pt x="0" y="902941"/>
                    <a:pt x="249935" y="1163370"/>
                    <a:pt x="558245" y="1163370"/>
                  </a:cubicBezTo>
                  <a:cubicBezTo>
                    <a:pt x="866556" y="1163370"/>
                    <a:pt x="1116490" y="902941"/>
                    <a:pt x="1116490" y="581685"/>
                  </a:cubicBezTo>
                  <a:cubicBezTo>
                    <a:pt x="1116490" y="260429"/>
                    <a:pt x="866556" y="0"/>
                    <a:pt x="558245" y="0"/>
                  </a:cubicBezTo>
                  <a:close/>
                </a:path>
              </a:pathLst>
            </a:custGeom>
            <a:solidFill>
              <a:srgbClr val="1D3557"/>
            </a:solidFill>
          </p:spPr>
        </p:sp>
        <p:sp>
          <p:nvSpPr>
            <p:cNvPr name="TextBox 18" id="18"/>
            <p:cNvSpPr txBox="true"/>
            <p:nvPr/>
          </p:nvSpPr>
          <p:spPr>
            <a:xfrm>
              <a:off x="104671" y="51916"/>
              <a:ext cx="907148" cy="1002388"/>
            </a:xfrm>
            <a:prstGeom prst="rect">
              <a:avLst/>
            </a:prstGeom>
          </p:spPr>
          <p:txBody>
            <a:bodyPr anchor="ctr" rtlCol="false" tIns="50800" lIns="50800" bIns="50800" rIns="50800"/>
            <a:lstStyle/>
            <a:p>
              <a:pPr algn="ctr">
                <a:lnSpc>
                  <a:spcPts val="2379"/>
                </a:lnSpc>
              </a:pPr>
              <a:r>
                <a:rPr lang="en-US" b="true" sz="1699">
                  <a:solidFill>
                    <a:srgbClr val="FFFFFF"/>
                  </a:solidFill>
                  <a:latin typeface="Poppins Bold"/>
                  <a:ea typeface="Poppins Bold"/>
                  <a:cs typeface="Poppins Bold"/>
                  <a:sym typeface="Poppins Bold"/>
                </a:rPr>
                <a:t>5</a:t>
              </a:r>
            </a:p>
          </p:txBody>
        </p:sp>
      </p:gr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618660" y="9718994"/>
            <a:ext cx="22136717" cy="3086100"/>
            <a:chOff x="0" y="0"/>
            <a:chExt cx="5830246" cy="812800"/>
          </a:xfrm>
        </p:grpSpPr>
        <p:sp>
          <p:nvSpPr>
            <p:cNvPr name="Freeform 3" id="3"/>
            <p:cNvSpPr/>
            <p:nvPr/>
          </p:nvSpPr>
          <p:spPr>
            <a:xfrm flipH="false" flipV="false" rot="0">
              <a:off x="0" y="0"/>
              <a:ext cx="5830246" cy="812800"/>
            </a:xfrm>
            <a:custGeom>
              <a:avLst/>
              <a:gdLst/>
              <a:ahLst/>
              <a:cxnLst/>
              <a:rect r="r" b="b" t="t" l="l"/>
              <a:pathLst>
                <a:path h="812800" w="5830246">
                  <a:moveTo>
                    <a:pt x="0" y="0"/>
                  </a:moveTo>
                  <a:lnTo>
                    <a:pt x="5830246" y="0"/>
                  </a:lnTo>
                  <a:lnTo>
                    <a:pt x="5830246" y="812800"/>
                  </a:lnTo>
                  <a:lnTo>
                    <a:pt x="0" y="812800"/>
                  </a:lnTo>
                  <a:close/>
                </a:path>
              </a:pathLst>
            </a:custGeom>
            <a:solidFill>
              <a:srgbClr val="1D3557"/>
            </a:solidFill>
          </p:spPr>
        </p:sp>
        <p:sp>
          <p:nvSpPr>
            <p:cNvPr name="TextBox 4" id="4"/>
            <p:cNvSpPr txBox="true"/>
            <p:nvPr/>
          </p:nvSpPr>
          <p:spPr>
            <a:xfrm>
              <a:off x="0" y="-57150"/>
              <a:ext cx="5830246" cy="869950"/>
            </a:xfrm>
            <a:prstGeom prst="rect">
              <a:avLst/>
            </a:prstGeom>
          </p:spPr>
          <p:txBody>
            <a:bodyPr anchor="ctr" rtlCol="false" tIns="50800" lIns="50800" bIns="50800" rIns="50800"/>
            <a:lstStyle/>
            <a:p>
              <a:pPr algn="ctr">
                <a:lnSpc>
                  <a:spcPts val="2379"/>
                </a:lnSpc>
              </a:pPr>
            </a:p>
          </p:txBody>
        </p:sp>
      </p:grpSp>
      <p:sp>
        <p:nvSpPr>
          <p:cNvPr name="TextBox 5" id="5"/>
          <p:cNvSpPr txBox="true"/>
          <p:nvPr/>
        </p:nvSpPr>
        <p:spPr>
          <a:xfrm rot="0">
            <a:off x="837741" y="2455400"/>
            <a:ext cx="1104775" cy="604424"/>
          </a:xfrm>
          <a:prstGeom prst="rect">
            <a:avLst/>
          </a:prstGeom>
        </p:spPr>
        <p:txBody>
          <a:bodyPr anchor="t" rtlCol="false" tIns="0" lIns="0" bIns="0" rIns="0">
            <a:spAutoFit/>
          </a:bodyPr>
          <a:lstStyle/>
          <a:p>
            <a:pPr algn="l">
              <a:lnSpc>
                <a:spcPts val="2379"/>
              </a:lnSpc>
            </a:pPr>
            <a:r>
              <a:rPr lang="en-US" b="true" sz="1699">
                <a:solidFill>
                  <a:srgbClr val="FFFFFF"/>
                </a:solidFill>
                <a:latin typeface="Poppins Bold"/>
                <a:ea typeface="Poppins Bold"/>
                <a:cs typeface="Poppins Bold"/>
                <a:sym typeface="Poppins Bold"/>
              </a:rPr>
              <a:t>Indicators</a:t>
            </a:r>
          </a:p>
        </p:txBody>
      </p:sp>
      <p:sp>
        <p:nvSpPr>
          <p:cNvPr name="TextBox 6" id="6"/>
          <p:cNvSpPr txBox="true"/>
          <p:nvPr/>
        </p:nvSpPr>
        <p:spPr>
          <a:xfrm rot="0">
            <a:off x="4745539" y="2280761"/>
            <a:ext cx="836566" cy="604334"/>
          </a:xfrm>
          <a:prstGeom prst="rect">
            <a:avLst/>
          </a:prstGeom>
        </p:spPr>
        <p:txBody>
          <a:bodyPr anchor="t" rtlCol="false" tIns="0" lIns="0" bIns="0" rIns="0">
            <a:spAutoFit/>
          </a:bodyPr>
          <a:lstStyle/>
          <a:p>
            <a:pPr algn="l">
              <a:lnSpc>
                <a:spcPts val="2379"/>
              </a:lnSpc>
            </a:pPr>
            <a:r>
              <a:rPr lang="en-US" b="true" sz="1699">
                <a:solidFill>
                  <a:srgbClr val="FFFFFF"/>
                </a:solidFill>
                <a:latin typeface="Poppins Bold"/>
                <a:ea typeface="Poppins Bold"/>
                <a:cs typeface="Poppins Bold"/>
                <a:sym typeface="Poppins Bold"/>
              </a:rPr>
              <a:t>Last Period</a:t>
            </a:r>
          </a:p>
        </p:txBody>
      </p:sp>
      <p:sp>
        <p:nvSpPr>
          <p:cNvPr name="TextBox 7" id="7"/>
          <p:cNvSpPr txBox="true"/>
          <p:nvPr/>
        </p:nvSpPr>
        <p:spPr>
          <a:xfrm rot="0">
            <a:off x="7230520" y="2455400"/>
            <a:ext cx="1114844" cy="326946"/>
          </a:xfrm>
          <a:prstGeom prst="rect">
            <a:avLst/>
          </a:prstGeom>
        </p:spPr>
        <p:txBody>
          <a:bodyPr anchor="t" rtlCol="false" tIns="0" lIns="0" bIns="0" rIns="0">
            <a:spAutoFit/>
          </a:bodyPr>
          <a:lstStyle/>
          <a:p>
            <a:pPr algn="l">
              <a:lnSpc>
                <a:spcPts val="2379"/>
              </a:lnSpc>
            </a:pPr>
            <a:r>
              <a:rPr lang="en-US" b="true" sz="1699">
                <a:solidFill>
                  <a:srgbClr val="FFFFFF"/>
                </a:solidFill>
                <a:latin typeface="Poppins Bold"/>
                <a:ea typeface="Poppins Bold"/>
                <a:cs typeface="Poppins Bold"/>
                <a:sym typeface="Poppins Bold"/>
              </a:rPr>
              <a:t>% Change</a:t>
            </a:r>
          </a:p>
        </p:txBody>
      </p:sp>
      <p:sp>
        <p:nvSpPr>
          <p:cNvPr name="TextBox 8" id="8"/>
          <p:cNvSpPr txBox="true"/>
          <p:nvPr/>
        </p:nvSpPr>
        <p:spPr>
          <a:xfrm rot="0">
            <a:off x="5944054" y="2280761"/>
            <a:ext cx="836566" cy="604334"/>
          </a:xfrm>
          <a:prstGeom prst="rect">
            <a:avLst/>
          </a:prstGeom>
        </p:spPr>
        <p:txBody>
          <a:bodyPr anchor="t" rtlCol="false" tIns="0" lIns="0" bIns="0" rIns="0">
            <a:spAutoFit/>
          </a:bodyPr>
          <a:lstStyle/>
          <a:p>
            <a:pPr algn="l">
              <a:lnSpc>
                <a:spcPts val="2379"/>
              </a:lnSpc>
            </a:pPr>
            <a:r>
              <a:rPr lang="en-US" b="true" sz="1699">
                <a:solidFill>
                  <a:srgbClr val="FFFFFF"/>
                </a:solidFill>
                <a:latin typeface="Poppins Bold"/>
                <a:ea typeface="Poppins Bold"/>
                <a:cs typeface="Poppins Bold"/>
                <a:sym typeface="Poppins Bold"/>
              </a:rPr>
              <a:t>Recent Period</a:t>
            </a:r>
          </a:p>
        </p:txBody>
      </p:sp>
      <p:sp>
        <p:nvSpPr>
          <p:cNvPr name="TextBox 9" id="9"/>
          <p:cNvSpPr txBox="true"/>
          <p:nvPr/>
        </p:nvSpPr>
        <p:spPr>
          <a:xfrm rot="0">
            <a:off x="9970651" y="2273686"/>
            <a:ext cx="1134266" cy="326946"/>
          </a:xfrm>
          <a:prstGeom prst="rect">
            <a:avLst/>
          </a:prstGeom>
        </p:spPr>
        <p:txBody>
          <a:bodyPr anchor="t" rtlCol="false" tIns="0" lIns="0" bIns="0" rIns="0">
            <a:spAutoFit/>
          </a:bodyPr>
          <a:lstStyle/>
          <a:p>
            <a:pPr algn="l">
              <a:lnSpc>
                <a:spcPts val="2379"/>
              </a:lnSpc>
            </a:pPr>
            <a:r>
              <a:rPr lang="en-US" b="true" sz="1699">
                <a:solidFill>
                  <a:srgbClr val="FFFFFF"/>
                </a:solidFill>
                <a:latin typeface="Poppins Bold"/>
                <a:ea typeface="Poppins Bold"/>
                <a:cs typeface="Poppins Bold"/>
                <a:sym typeface="Poppins Bold"/>
              </a:rPr>
              <a:t>Indicators</a:t>
            </a:r>
          </a:p>
        </p:txBody>
      </p:sp>
      <p:graphicFrame>
        <p:nvGraphicFramePr>
          <p:cNvPr name="Table 10" id="10"/>
          <p:cNvGraphicFramePr>
            <a:graphicFrameLocks noGrp="true"/>
          </p:cNvGraphicFramePr>
          <p:nvPr/>
        </p:nvGraphicFramePr>
        <p:xfrm>
          <a:off x="409481" y="2512550"/>
          <a:ext cx="10128303" cy="5229382"/>
        </p:xfrm>
        <a:graphic>
          <a:graphicData uri="http://schemas.openxmlformats.org/drawingml/2006/table">
            <a:tbl>
              <a:tblPr/>
              <a:tblGrid>
                <a:gridCol w="3140637"/>
                <a:gridCol w="1502954"/>
                <a:gridCol w="1723237"/>
                <a:gridCol w="1838658"/>
                <a:gridCol w="1922817"/>
              </a:tblGrid>
              <a:tr h="743616">
                <a:tc>
                  <a:txBody>
                    <a:bodyPr anchor="t" rtlCol="false"/>
                    <a:lstStyle/>
                    <a:p>
                      <a:pPr algn="l">
                        <a:lnSpc>
                          <a:spcPts val="3079"/>
                        </a:lnSpc>
                        <a:defRPr/>
                      </a:pPr>
                      <a:r>
                        <a:rPr lang="en-US" sz="2199">
                          <a:solidFill>
                            <a:srgbClr val="FFFFFF"/>
                          </a:solidFill>
                          <a:latin typeface="Glacial Indifference"/>
                          <a:ea typeface="Glacial Indifference"/>
                          <a:cs typeface="Glacial Indifference"/>
                          <a:sym typeface="Glacial Indifference"/>
                        </a:rPr>
                        <a:t>Fixed Effects</a:t>
                      </a:r>
                      <a:endParaRPr lang="en-US" sz="1100"/>
                    </a:p>
                  </a:txBody>
                  <a:tcPr marL="0" marR="0" marT="0" marB="0" anchor="ctr">
                    <a:lnL cmpd="sng" algn="ctr" cap="flat" w="0">
                      <a:solidFill>
                        <a:srgbClr val="13538A"/>
                      </a:solidFill>
                      <a:prstDash val="solid"/>
                      <a:round/>
                      <a:headEnd type="none" w="med" len="med"/>
                      <a:tailEnd type="none" w="med" len="med"/>
                    </a:lnL>
                    <a:lnR cmpd="sng" algn="ctr" cap="flat" w="0">
                      <a:solidFill>
                        <a:srgbClr val="13538A"/>
                      </a:solidFill>
                      <a:prstDash val="solid"/>
                      <a:round/>
                      <a:headEnd type="none" w="med" len="med"/>
                      <a:tailEnd type="none" w="med" len="med"/>
                    </a:lnR>
                    <a:lnT cmpd="sng" algn="ctr" cap="flat" w="9364">
                      <a:solidFill>
                        <a:srgbClr val="13538A"/>
                      </a:solidFill>
                      <a:prstDash val="solid"/>
                      <a:round/>
                      <a:headEnd type="none" w="med" len="med"/>
                      <a:tailEnd type="none" w="med" len="med"/>
                    </a:lnT>
                    <a:lnB cmpd="sng" algn="ctr" cap="flat" w="0">
                      <a:solidFill>
                        <a:srgbClr val="13538A"/>
                      </a:solidFill>
                      <a:prstDash val="solid"/>
                      <a:round/>
                      <a:headEnd type="none" w="med" len="med"/>
                      <a:tailEnd type="none" w="med" len="med"/>
                    </a:lnB>
                    <a:solidFill>
                      <a:srgbClr val="1D3557"/>
                    </a:solidFill>
                  </a:tcPr>
                </a:tc>
                <a:tc>
                  <a:txBody>
                    <a:bodyPr anchor="t" rtlCol="false"/>
                    <a:lstStyle/>
                    <a:p>
                      <a:pPr algn="ctr">
                        <a:lnSpc>
                          <a:spcPts val="2639"/>
                        </a:lnSpc>
                        <a:defRPr/>
                      </a:pPr>
                      <a:r>
                        <a:rPr lang="en-US" sz="2199">
                          <a:solidFill>
                            <a:srgbClr val="FFFFFF"/>
                          </a:solidFill>
                          <a:latin typeface="Glacial Indifference"/>
                          <a:ea typeface="Glacial Indifference"/>
                          <a:cs typeface="Glacial Indifference"/>
                          <a:sym typeface="Glacial Indifference"/>
                        </a:rPr>
                        <a:t>(β)</a:t>
                      </a:r>
                      <a:endParaRPr lang="en-US" sz="1100"/>
                    </a:p>
                    <a:p>
                      <a:pPr algn="ctr">
                        <a:lnSpc>
                          <a:spcPts val="2639"/>
                        </a:lnSpc>
                      </a:pPr>
                      <a:r>
                        <a:rPr lang="en-US" sz="2199">
                          <a:solidFill>
                            <a:srgbClr val="FFFFFF"/>
                          </a:solidFill>
                          <a:latin typeface="Glacial Indifference"/>
                          <a:ea typeface="Glacial Indifference"/>
                          <a:cs typeface="Glacial Indifference"/>
                          <a:sym typeface="Glacial Indifference"/>
                        </a:rPr>
                        <a:t>Estimate</a:t>
                      </a:r>
                    </a:p>
                  </a:txBody>
                  <a:tcPr marL="0" marR="0" marT="0" marB="0" anchor="ctr">
                    <a:lnL cmpd="sng" algn="ctr" cap="flat" w="0">
                      <a:solidFill>
                        <a:srgbClr val="13538A"/>
                      </a:solidFill>
                      <a:prstDash val="solid"/>
                      <a:round/>
                      <a:headEnd type="none" w="med" len="med"/>
                      <a:tailEnd type="none" w="med" len="med"/>
                    </a:lnL>
                    <a:lnR cmpd="sng" algn="ctr" cap="flat" w="0">
                      <a:solidFill>
                        <a:srgbClr val="13538A"/>
                      </a:solidFill>
                      <a:prstDash val="solid"/>
                      <a:round/>
                      <a:headEnd type="none" w="med" len="med"/>
                      <a:tailEnd type="none" w="med" len="med"/>
                    </a:lnR>
                    <a:lnT cmpd="sng" algn="ctr" cap="flat" w="9364">
                      <a:solidFill>
                        <a:srgbClr val="13538A"/>
                      </a:solidFill>
                      <a:prstDash val="solid"/>
                      <a:round/>
                      <a:headEnd type="none" w="med" len="med"/>
                      <a:tailEnd type="none" w="med" len="med"/>
                    </a:lnT>
                    <a:lnB cmpd="sng" algn="ctr" cap="flat" w="0">
                      <a:solidFill>
                        <a:srgbClr val="13538A"/>
                      </a:solidFill>
                      <a:prstDash val="solid"/>
                      <a:round/>
                      <a:headEnd type="none" w="med" len="med"/>
                      <a:tailEnd type="none" w="med" len="med"/>
                    </a:lnB>
                    <a:solidFill>
                      <a:srgbClr val="1D3557"/>
                    </a:solidFill>
                  </a:tcPr>
                </a:tc>
                <a:tc>
                  <a:txBody>
                    <a:bodyPr anchor="t" rtlCol="false"/>
                    <a:lstStyle/>
                    <a:p>
                      <a:pPr algn="ctr">
                        <a:lnSpc>
                          <a:spcPts val="2639"/>
                        </a:lnSpc>
                        <a:defRPr/>
                      </a:pPr>
                      <a:r>
                        <a:rPr lang="en-US" sz="2199">
                          <a:solidFill>
                            <a:srgbClr val="FFFFFF"/>
                          </a:solidFill>
                          <a:latin typeface="Glacial Indifference"/>
                          <a:ea typeface="Glacial Indifference"/>
                          <a:cs typeface="Glacial Indifference"/>
                          <a:sym typeface="Glacial Indifference"/>
                        </a:rPr>
                        <a:t>Std.Error</a:t>
                      </a:r>
                      <a:endParaRPr lang="en-US" sz="1100"/>
                    </a:p>
                  </a:txBody>
                  <a:tcPr marL="0" marR="0" marT="0" marB="0" anchor="ctr">
                    <a:lnL cmpd="sng" algn="ctr" cap="flat" w="0">
                      <a:solidFill>
                        <a:srgbClr val="13538A"/>
                      </a:solidFill>
                      <a:prstDash val="solid"/>
                      <a:round/>
                      <a:headEnd type="none" w="med" len="med"/>
                      <a:tailEnd type="none" w="med" len="med"/>
                    </a:lnL>
                    <a:lnR cmpd="sng" algn="ctr" cap="flat" w="0">
                      <a:solidFill>
                        <a:srgbClr val="13538A"/>
                      </a:solidFill>
                      <a:prstDash val="solid"/>
                      <a:round/>
                      <a:headEnd type="none" w="med" len="med"/>
                      <a:tailEnd type="none" w="med" len="med"/>
                    </a:lnR>
                    <a:lnT cmpd="sng" algn="ctr" cap="flat" w="9364">
                      <a:solidFill>
                        <a:srgbClr val="13538A"/>
                      </a:solidFill>
                      <a:prstDash val="solid"/>
                      <a:round/>
                      <a:headEnd type="none" w="med" len="med"/>
                      <a:tailEnd type="none" w="med" len="med"/>
                    </a:lnT>
                    <a:lnB cmpd="sng" algn="ctr" cap="flat" w="0">
                      <a:solidFill>
                        <a:srgbClr val="13538A"/>
                      </a:solidFill>
                      <a:prstDash val="solid"/>
                      <a:round/>
                      <a:headEnd type="none" w="med" len="med"/>
                      <a:tailEnd type="none" w="med" len="med"/>
                    </a:lnB>
                    <a:solidFill>
                      <a:srgbClr val="1D3557"/>
                    </a:solidFill>
                  </a:tcPr>
                </a:tc>
                <a:tc>
                  <a:txBody>
                    <a:bodyPr anchor="t" rtlCol="false"/>
                    <a:lstStyle/>
                    <a:p>
                      <a:pPr algn="ctr">
                        <a:lnSpc>
                          <a:spcPts val="2639"/>
                        </a:lnSpc>
                        <a:defRPr/>
                      </a:pPr>
                      <a:r>
                        <a:rPr lang="en-US" sz="2199">
                          <a:solidFill>
                            <a:srgbClr val="FFFFFF"/>
                          </a:solidFill>
                          <a:latin typeface="Glacial Indifference"/>
                          <a:ea typeface="Glacial Indifference"/>
                          <a:cs typeface="Glacial Indifference"/>
                          <a:sym typeface="Glacial Indifference"/>
                        </a:rPr>
                        <a:t>Lower interval</a:t>
                      </a:r>
                      <a:endParaRPr lang="en-US" sz="1100"/>
                    </a:p>
                    <a:p>
                      <a:pPr algn="ctr">
                        <a:lnSpc>
                          <a:spcPts val="2639"/>
                        </a:lnSpc>
                      </a:pPr>
                      <a:r>
                        <a:rPr lang="en-US" sz="2199">
                          <a:solidFill>
                            <a:srgbClr val="FFFFFF"/>
                          </a:solidFill>
                          <a:latin typeface="Glacial Indifference"/>
                          <a:ea typeface="Glacial Indifference"/>
                          <a:cs typeface="Glacial Indifference"/>
                          <a:sym typeface="Glacial Indifference"/>
                        </a:rPr>
                        <a:t>(2.5%)</a:t>
                      </a:r>
                    </a:p>
                  </a:txBody>
                  <a:tcPr marL="0" marR="0" marT="0" marB="0" anchor="ctr">
                    <a:lnL cmpd="sng" algn="ctr" cap="flat" w="0">
                      <a:solidFill>
                        <a:srgbClr val="13538A"/>
                      </a:solidFill>
                      <a:prstDash val="solid"/>
                      <a:round/>
                      <a:headEnd type="none" w="med" len="med"/>
                      <a:tailEnd type="none" w="med" len="med"/>
                    </a:lnL>
                    <a:lnR cmpd="sng" algn="ctr" cap="flat" w="0">
                      <a:solidFill>
                        <a:srgbClr val="13538A"/>
                      </a:solidFill>
                      <a:prstDash val="solid"/>
                      <a:round/>
                      <a:headEnd type="none" w="med" len="med"/>
                      <a:tailEnd type="none" w="med" len="med"/>
                    </a:lnR>
                    <a:lnT cmpd="sng" algn="ctr" cap="flat" w="9364">
                      <a:solidFill>
                        <a:srgbClr val="13538A"/>
                      </a:solidFill>
                      <a:prstDash val="solid"/>
                      <a:round/>
                      <a:headEnd type="none" w="med" len="med"/>
                      <a:tailEnd type="none" w="med" len="med"/>
                    </a:lnT>
                    <a:lnB cmpd="sng" algn="ctr" cap="flat" w="0">
                      <a:solidFill>
                        <a:srgbClr val="13538A"/>
                      </a:solidFill>
                      <a:prstDash val="solid"/>
                      <a:round/>
                      <a:headEnd type="none" w="med" len="med"/>
                      <a:tailEnd type="none" w="med" len="med"/>
                    </a:lnB>
                    <a:solidFill>
                      <a:srgbClr val="1D3557"/>
                    </a:solidFill>
                  </a:tcPr>
                </a:tc>
                <a:tc>
                  <a:txBody>
                    <a:bodyPr anchor="t" rtlCol="false"/>
                    <a:lstStyle/>
                    <a:p>
                      <a:pPr algn="ctr">
                        <a:lnSpc>
                          <a:spcPts val="2639"/>
                        </a:lnSpc>
                        <a:defRPr/>
                      </a:pPr>
                      <a:r>
                        <a:rPr lang="en-US" sz="2199">
                          <a:solidFill>
                            <a:srgbClr val="FFFFFF"/>
                          </a:solidFill>
                          <a:latin typeface="Glacial Indifference"/>
                          <a:ea typeface="Glacial Indifference"/>
                          <a:cs typeface="Glacial Indifference"/>
                          <a:sym typeface="Glacial Indifference"/>
                        </a:rPr>
                        <a:t>Upper interval </a:t>
                      </a:r>
                      <a:endParaRPr lang="en-US" sz="1100"/>
                    </a:p>
                    <a:p>
                      <a:pPr algn="ctr">
                        <a:lnSpc>
                          <a:spcPts val="2639"/>
                        </a:lnSpc>
                      </a:pPr>
                      <a:r>
                        <a:rPr lang="en-US" sz="2199">
                          <a:solidFill>
                            <a:srgbClr val="FFFFFF"/>
                          </a:solidFill>
                          <a:latin typeface="Glacial Indifference"/>
                          <a:ea typeface="Glacial Indifference"/>
                          <a:cs typeface="Glacial Indifference"/>
                          <a:sym typeface="Glacial Indifference"/>
                        </a:rPr>
                        <a:t>(97.5%)</a:t>
                      </a:r>
                    </a:p>
                  </a:txBody>
                  <a:tcPr marL="0" marR="0" marT="0" marB="0" anchor="ctr">
                    <a:lnL cmpd="sng" algn="ctr" cap="flat" w="0">
                      <a:solidFill>
                        <a:srgbClr val="13538A"/>
                      </a:solidFill>
                      <a:prstDash val="solid"/>
                      <a:round/>
                      <a:headEnd type="none" w="med" len="med"/>
                      <a:tailEnd type="none" w="med" len="med"/>
                    </a:lnL>
                    <a:lnR cmpd="sng" algn="ctr" cap="flat" w="0">
                      <a:solidFill>
                        <a:srgbClr val="13538A"/>
                      </a:solidFill>
                      <a:prstDash val="solid"/>
                      <a:round/>
                      <a:headEnd type="none" w="med" len="med"/>
                      <a:tailEnd type="none" w="med" len="med"/>
                    </a:lnR>
                    <a:lnT cmpd="sng" algn="ctr" cap="flat" w="9364">
                      <a:solidFill>
                        <a:srgbClr val="13538A"/>
                      </a:solidFill>
                      <a:prstDash val="solid"/>
                      <a:round/>
                      <a:headEnd type="none" w="med" len="med"/>
                      <a:tailEnd type="none" w="med" len="med"/>
                    </a:lnT>
                    <a:lnB cmpd="sng" algn="ctr" cap="flat" w="0">
                      <a:solidFill>
                        <a:srgbClr val="13538A"/>
                      </a:solidFill>
                      <a:prstDash val="solid"/>
                      <a:round/>
                      <a:headEnd type="none" w="med" len="med"/>
                      <a:tailEnd type="none" w="med" len="med"/>
                    </a:lnB>
                    <a:solidFill>
                      <a:srgbClr val="1D3557"/>
                    </a:solidFill>
                  </a:tcPr>
                </a:tc>
              </a:tr>
              <a:tr h="409942">
                <a:tc>
                  <a:txBody>
                    <a:bodyPr anchor="t" rtlCol="false"/>
                    <a:lstStyle/>
                    <a:p>
                      <a:pPr algn="l">
                        <a:lnSpc>
                          <a:spcPts val="3079"/>
                        </a:lnSpc>
                        <a:defRPr/>
                      </a:pPr>
                      <a:r>
                        <a:rPr lang="en-US" sz="2199">
                          <a:solidFill>
                            <a:srgbClr val="1D3557"/>
                          </a:solidFill>
                          <a:latin typeface="Glacial Indifference"/>
                          <a:ea typeface="Glacial Indifference"/>
                          <a:cs typeface="Glacial Indifference"/>
                          <a:sym typeface="Glacial Indifference"/>
                        </a:rPr>
                        <a:t>(Intercept)</a:t>
                      </a:r>
                      <a:endParaRPr lang="en-US" sz="1100"/>
                    </a:p>
                  </a:txBody>
                  <a:tcPr marL="0" marR="0" marT="0" marB="0" anchor="ctr">
                    <a:lnL cmpd="sng" algn="ctr" cap="flat" w="0">
                      <a:solidFill>
                        <a:srgbClr val="13538A"/>
                      </a:solidFill>
                      <a:prstDash val="solid"/>
                      <a:round/>
                      <a:headEnd type="none" w="med" len="med"/>
                      <a:tailEnd type="none" w="med" len="med"/>
                    </a:lnL>
                    <a:lnR cmpd="sng" algn="ctr" cap="flat" w="0">
                      <a:solidFill>
                        <a:srgbClr val="13538A"/>
                      </a:solidFill>
                      <a:prstDash val="solid"/>
                      <a:round/>
                      <a:headEnd type="none" w="med" len="med"/>
                      <a:tailEnd type="none" w="med" len="med"/>
                    </a:lnR>
                    <a:lnT cmpd="sng" algn="ctr" cap="flat" w="9364">
                      <a:solidFill>
                        <a:srgbClr val="13538A"/>
                      </a:solidFill>
                      <a:prstDash val="solid"/>
                      <a:round/>
                      <a:headEnd type="none" w="med" len="med"/>
                      <a:tailEnd type="none" w="med" len="med"/>
                    </a:lnT>
                    <a:lnB cmpd="sng" algn="ctr" cap="flat" w="0">
                      <a:solidFill>
                        <a:srgbClr val="5F318F"/>
                      </a:solidFill>
                      <a:prstDash val="solid"/>
                      <a:round/>
                      <a:headEnd type="none" w="med" len="med"/>
                      <a:tailEnd type="none" w="med" len="med"/>
                    </a:lnB>
                    <a:solidFill>
                      <a:srgbClr val="FFFFFF"/>
                    </a:solidFill>
                  </a:tcPr>
                </a:tc>
                <a:tc>
                  <a:txBody>
                    <a:bodyPr anchor="t" rtlCol="false"/>
                    <a:lstStyle/>
                    <a:p>
                      <a:pPr algn="ctr">
                        <a:lnSpc>
                          <a:spcPts val="2639"/>
                        </a:lnSpc>
                        <a:defRPr/>
                      </a:pPr>
                      <a:r>
                        <a:rPr lang="en-US" sz="2199">
                          <a:solidFill>
                            <a:srgbClr val="000000"/>
                          </a:solidFill>
                          <a:latin typeface="Glacial Indifference"/>
                          <a:ea typeface="Glacial Indifference"/>
                          <a:cs typeface="Glacial Indifference"/>
                          <a:sym typeface="Glacial Indifference"/>
                        </a:rPr>
                        <a:t>4.301775</a:t>
                      </a:r>
                      <a:endParaRPr lang="en-US" sz="1100"/>
                    </a:p>
                  </a:txBody>
                  <a:tcPr marL="0" marR="0" marT="0" marB="0" anchor="ctr">
                    <a:lnL cmpd="sng" algn="ctr" cap="flat" w="0">
                      <a:solidFill>
                        <a:srgbClr val="13538A"/>
                      </a:solidFill>
                      <a:prstDash val="solid"/>
                      <a:round/>
                      <a:headEnd type="none" w="med" len="med"/>
                      <a:tailEnd type="none" w="med" len="med"/>
                    </a:lnL>
                    <a:lnR cmpd="sng" algn="ctr" cap="flat" w="0">
                      <a:solidFill>
                        <a:srgbClr val="13538A"/>
                      </a:solidFill>
                      <a:prstDash val="solid"/>
                      <a:round/>
                      <a:headEnd type="none" w="med" len="med"/>
                      <a:tailEnd type="none" w="med" len="med"/>
                    </a:lnR>
                    <a:lnT cmpd="sng" algn="ctr" cap="flat" w="9364">
                      <a:solidFill>
                        <a:srgbClr val="13538A"/>
                      </a:solidFill>
                      <a:prstDash val="solid"/>
                      <a:round/>
                      <a:headEnd type="none" w="med" len="med"/>
                      <a:tailEnd type="none" w="med" len="med"/>
                    </a:lnT>
                    <a:lnB cmpd="sng" algn="ctr" cap="flat" w="0">
                      <a:solidFill>
                        <a:srgbClr val="13538A"/>
                      </a:solidFill>
                      <a:prstDash val="solid"/>
                      <a:round/>
                      <a:headEnd type="none" w="med" len="med"/>
                      <a:tailEnd type="none" w="med" len="med"/>
                    </a:lnB>
                    <a:solidFill>
                      <a:srgbClr val="FFFFFF"/>
                    </a:solidFill>
                  </a:tcPr>
                </a:tc>
                <a:tc>
                  <a:txBody>
                    <a:bodyPr anchor="t" rtlCol="false"/>
                    <a:lstStyle/>
                    <a:p>
                      <a:pPr algn="ctr">
                        <a:lnSpc>
                          <a:spcPts val="2639"/>
                        </a:lnSpc>
                        <a:defRPr/>
                      </a:pPr>
                      <a:r>
                        <a:rPr lang="en-US" sz="2199">
                          <a:solidFill>
                            <a:srgbClr val="000000"/>
                          </a:solidFill>
                          <a:latin typeface="Glacial Indifference"/>
                          <a:ea typeface="Glacial Indifference"/>
                          <a:cs typeface="Glacial Indifference"/>
                          <a:sym typeface="Glacial Indifference"/>
                        </a:rPr>
                        <a:t>0.025151</a:t>
                      </a:r>
                      <a:endParaRPr lang="en-US" sz="1100"/>
                    </a:p>
                  </a:txBody>
                  <a:tcPr marL="0" marR="0" marT="0" marB="0" anchor="ctr">
                    <a:lnL cmpd="sng" algn="ctr" cap="flat" w="0">
                      <a:solidFill>
                        <a:srgbClr val="13538A"/>
                      </a:solidFill>
                      <a:prstDash val="solid"/>
                      <a:round/>
                      <a:headEnd type="none" w="med" len="med"/>
                      <a:tailEnd type="none" w="med" len="med"/>
                    </a:lnL>
                    <a:lnR cmpd="sng" algn="ctr" cap="flat" w="0">
                      <a:solidFill>
                        <a:srgbClr val="13538A"/>
                      </a:solidFill>
                      <a:prstDash val="solid"/>
                      <a:round/>
                      <a:headEnd type="none" w="med" len="med"/>
                      <a:tailEnd type="none" w="med" len="med"/>
                    </a:lnR>
                    <a:lnT cmpd="sng" algn="ctr" cap="flat" w="9364">
                      <a:solidFill>
                        <a:srgbClr val="13538A"/>
                      </a:solidFill>
                      <a:prstDash val="solid"/>
                      <a:round/>
                      <a:headEnd type="none" w="med" len="med"/>
                      <a:tailEnd type="none" w="med" len="med"/>
                    </a:lnT>
                    <a:lnB cmpd="sng" algn="ctr" cap="flat" w="0">
                      <a:solidFill>
                        <a:srgbClr val="13538A"/>
                      </a:solidFill>
                      <a:prstDash val="solid"/>
                      <a:round/>
                      <a:headEnd type="none" w="med" len="med"/>
                      <a:tailEnd type="none" w="med" len="med"/>
                    </a:lnB>
                    <a:solidFill>
                      <a:srgbClr val="FFFFFF"/>
                    </a:solidFill>
                  </a:tcPr>
                </a:tc>
                <a:tc>
                  <a:txBody>
                    <a:bodyPr anchor="t" rtlCol="false"/>
                    <a:lstStyle/>
                    <a:p>
                      <a:pPr algn="ctr">
                        <a:lnSpc>
                          <a:spcPts val="2639"/>
                        </a:lnSpc>
                        <a:defRPr/>
                      </a:pPr>
                      <a:r>
                        <a:rPr lang="en-US" sz="2199">
                          <a:solidFill>
                            <a:srgbClr val="000000"/>
                          </a:solidFill>
                          <a:latin typeface="Glacial Indifference"/>
                          <a:ea typeface="Glacial Indifference"/>
                          <a:cs typeface="Glacial Indifference"/>
                          <a:sym typeface="Glacial Indifference"/>
                        </a:rPr>
                        <a:t>4.24197955</a:t>
                      </a:r>
                      <a:endParaRPr lang="en-US" sz="1100"/>
                    </a:p>
                  </a:txBody>
                  <a:tcPr marL="0" marR="0" marT="0" marB="0" anchor="ctr">
                    <a:lnL cmpd="sng" algn="ctr" cap="flat" w="0">
                      <a:solidFill>
                        <a:srgbClr val="13538A"/>
                      </a:solidFill>
                      <a:prstDash val="solid"/>
                      <a:round/>
                      <a:headEnd type="none" w="med" len="med"/>
                      <a:tailEnd type="none" w="med" len="med"/>
                    </a:lnL>
                    <a:lnR cmpd="sng" algn="ctr" cap="flat" w="0">
                      <a:solidFill>
                        <a:srgbClr val="13538A"/>
                      </a:solidFill>
                      <a:prstDash val="solid"/>
                      <a:round/>
                      <a:headEnd type="none" w="med" len="med"/>
                      <a:tailEnd type="none" w="med" len="med"/>
                    </a:lnR>
                    <a:lnT cmpd="sng" algn="ctr" cap="flat" w="9364">
                      <a:solidFill>
                        <a:srgbClr val="13538A"/>
                      </a:solidFill>
                      <a:prstDash val="solid"/>
                      <a:round/>
                      <a:headEnd type="none" w="med" len="med"/>
                      <a:tailEnd type="none" w="med" len="med"/>
                    </a:lnT>
                    <a:lnB cmpd="sng" algn="ctr" cap="flat" w="0">
                      <a:solidFill>
                        <a:srgbClr val="13538A"/>
                      </a:solidFill>
                      <a:prstDash val="solid"/>
                      <a:round/>
                      <a:headEnd type="none" w="med" len="med"/>
                      <a:tailEnd type="none" w="med" len="med"/>
                    </a:lnB>
                    <a:solidFill>
                      <a:srgbClr val="FFFFFF"/>
                    </a:solidFill>
                  </a:tcPr>
                </a:tc>
                <a:tc>
                  <a:txBody>
                    <a:bodyPr anchor="t" rtlCol="false"/>
                    <a:lstStyle/>
                    <a:p>
                      <a:pPr algn="ctr">
                        <a:lnSpc>
                          <a:spcPts val="2639"/>
                        </a:lnSpc>
                        <a:defRPr/>
                      </a:pPr>
                      <a:r>
                        <a:rPr lang="en-US" sz="2199">
                          <a:solidFill>
                            <a:srgbClr val="000000"/>
                          </a:solidFill>
                          <a:latin typeface="Glacial Indifference"/>
                          <a:ea typeface="Glacial Indifference"/>
                          <a:cs typeface="Glacial Indifference"/>
                          <a:sym typeface="Glacial Indifference"/>
                        </a:rPr>
                        <a:t>4.36044464</a:t>
                      </a:r>
                      <a:endParaRPr lang="en-US" sz="1100"/>
                    </a:p>
                  </a:txBody>
                  <a:tcPr marL="0" marR="0" marT="0" marB="0" anchor="ctr">
                    <a:lnL cmpd="sng" algn="ctr" cap="flat" w="0">
                      <a:solidFill>
                        <a:srgbClr val="13538A"/>
                      </a:solidFill>
                      <a:prstDash val="solid"/>
                      <a:round/>
                      <a:headEnd type="none" w="med" len="med"/>
                      <a:tailEnd type="none" w="med" len="med"/>
                    </a:lnL>
                    <a:lnR cmpd="sng" algn="ctr" cap="flat" w="0">
                      <a:solidFill>
                        <a:srgbClr val="13538A"/>
                      </a:solidFill>
                      <a:prstDash val="solid"/>
                      <a:round/>
                      <a:headEnd type="none" w="med" len="med"/>
                      <a:tailEnd type="none" w="med" len="med"/>
                    </a:lnR>
                    <a:lnT cmpd="sng" algn="ctr" cap="flat" w="9364">
                      <a:solidFill>
                        <a:srgbClr val="13538A"/>
                      </a:solidFill>
                      <a:prstDash val="solid"/>
                      <a:round/>
                      <a:headEnd type="none" w="med" len="med"/>
                      <a:tailEnd type="none" w="med" len="med"/>
                    </a:lnT>
                    <a:lnB cmpd="sng" algn="ctr" cap="flat" w="0">
                      <a:solidFill>
                        <a:srgbClr val="13538A"/>
                      </a:solidFill>
                      <a:prstDash val="solid"/>
                      <a:round/>
                      <a:headEnd type="none" w="med" len="med"/>
                      <a:tailEnd type="none" w="med" len="med"/>
                    </a:lnB>
                    <a:solidFill>
                      <a:srgbClr val="FFFFFF"/>
                    </a:solidFill>
                  </a:tcPr>
                </a:tc>
              </a:tr>
              <a:tr h="409942">
                <a:tc>
                  <a:txBody>
                    <a:bodyPr anchor="t" rtlCol="false"/>
                    <a:lstStyle/>
                    <a:p>
                      <a:pPr algn="l">
                        <a:lnSpc>
                          <a:spcPts val="3079"/>
                        </a:lnSpc>
                        <a:defRPr/>
                      </a:pPr>
                      <a:r>
                        <a:rPr lang="en-US" sz="2199">
                          <a:solidFill>
                            <a:srgbClr val="1D3557"/>
                          </a:solidFill>
                          <a:latin typeface="Glacial Indifference"/>
                          <a:ea typeface="Glacial Indifference"/>
                          <a:cs typeface="Glacial Indifference"/>
                          <a:sym typeface="Glacial Indifference"/>
                        </a:rPr>
                        <a:t>Essence</a:t>
                      </a:r>
                      <a:endParaRPr lang="en-US" sz="1100"/>
                    </a:p>
                  </a:txBody>
                  <a:tcPr marL="0" marR="0" marT="0" marB="0" anchor="ctr">
                    <a:lnL cmpd="sng" algn="ctr" cap="flat" w="0">
                      <a:solidFill>
                        <a:srgbClr val="5F318F"/>
                      </a:solidFill>
                      <a:prstDash val="solid"/>
                      <a:round/>
                      <a:headEnd type="none" w="med" len="med"/>
                      <a:tailEnd type="none" w="med" len="med"/>
                    </a:lnL>
                    <a:lnR cmpd="sng" algn="ctr" cap="flat" w="0">
                      <a:solidFill>
                        <a:srgbClr val="5F318F"/>
                      </a:solidFill>
                      <a:prstDash val="solid"/>
                      <a:round/>
                      <a:headEnd type="none" w="med" len="med"/>
                      <a:tailEnd type="none" w="med" len="med"/>
                    </a:lnR>
                    <a:lnT cmpd="sng" algn="ctr" cap="flat" w="9364">
                      <a:solidFill>
                        <a:srgbClr val="5F318F"/>
                      </a:solidFill>
                      <a:prstDash val="solid"/>
                      <a:round/>
                      <a:headEnd type="none" w="med" len="med"/>
                      <a:tailEnd type="none" w="med" len="med"/>
                    </a:lnT>
                    <a:lnB cmpd="sng" algn="ctr" cap="flat" w="0">
                      <a:solidFill>
                        <a:srgbClr val="5F318F"/>
                      </a:solidFill>
                      <a:prstDash val="solid"/>
                      <a:round/>
                      <a:headEnd type="none" w="med" len="med"/>
                      <a:tailEnd type="none" w="med" len="med"/>
                    </a:lnB>
                    <a:solidFill>
                      <a:srgbClr val="FFFFFF"/>
                    </a:solidFill>
                  </a:tcPr>
                </a:tc>
                <a:tc>
                  <a:txBody>
                    <a:bodyPr anchor="t" rtlCol="false"/>
                    <a:lstStyle/>
                    <a:p>
                      <a:pPr algn="ctr">
                        <a:lnSpc>
                          <a:spcPts val="2639"/>
                        </a:lnSpc>
                        <a:defRPr/>
                      </a:pPr>
                      <a:r>
                        <a:rPr lang="en-US" sz="2199">
                          <a:solidFill>
                            <a:srgbClr val="000000"/>
                          </a:solidFill>
                          <a:latin typeface="Glacial Indifference"/>
                          <a:ea typeface="Glacial Indifference"/>
                          <a:cs typeface="Glacial Indifference"/>
                          <a:sym typeface="Glacial Indifference"/>
                        </a:rPr>
                        <a:t>0.001533</a:t>
                      </a:r>
                      <a:endParaRPr lang="en-US" sz="1100"/>
                    </a:p>
                  </a:txBody>
                  <a:tcPr marL="0" marR="0" marT="0" marB="0" anchor="ctr">
                    <a:lnL cmpd="sng" algn="ctr" cap="flat" w="0">
                      <a:solidFill>
                        <a:srgbClr val="5F318F"/>
                      </a:solidFill>
                      <a:prstDash val="solid"/>
                      <a:round/>
                      <a:headEnd type="none" w="med" len="med"/>
                      <a:tailEnd type="none" w="med" len="med"/>
                    </a:lnL>
                    <a:lnR cmpd="sng" algn="ctr" cap="flat" w="0">
                      <a:solidFill>
                        <a:srgbClr val="13538A"/>
                      </a:solidFill>
                      <a:prstDash val="solid"/>
                      <a:round/>
                      <a:headEnd type="none" w="med" len="med"/>
                      <a:tailEnd type="none" w="med" len="med"/>
                    </a:lnR>
                    <a:lnT cmpd="sng" algn="ctr" cap="flat" w="9364">
                      <a:solidFill>
                        <a:srgbClr val="13538A"/>
                      </a:solidFill>
                      <a:prstDash val="solid"/>
                      <a:round/>
                      <a:headEnd type="none" w="med" len="med"/>
                      <a:tailEnd type="none" w="med" len="med"/>
                    </a:lnT>
                    <a:lnB cmpd="sng" algn="ctr" cap="flat" w="0">
                      <a:solidFill>
                        <a:srgbClr val="13538A"/>
                      </a:solidFill>
                      <a:prstDash val="solid"/>
                      <a:round/>
                      <a:headEnd type="none" w="med" len="med"/>
                      <a:tailEnd type="none" w="med" len="med"/>
                    </a:lnB>
                    <a:solidFill>
                      <a:srgbClr val="FFFFFF"/>
                    </a:solidFill>
                  </a:tcPr>
                </a:tc>
                <a:tc>
                  <a:txBody>
                    <a:bodyPr anchor="t" rtlCol="false"/>
                    <a:lstStyle/>
                    <a:p>
                      <a:pPr algn="ctr">
                        <a:lnSpc>
                          <a:spcPts val="2639"/>
                        </a:lnSpc>
                        <a:defRPr/>
                      </a:pPr>
                      <a:r>
                        <a:rPr lang="en-US" sz="2199">
                          <a:solidFill>
                            <a:srgbClr val="000000"/>
                          </a:solidFill>
                          <a:latin typeface="Glacial Indifference"/>
                          <a:ea typeface="Glacial Indifference"/>
                          <a:cs typeface="Glacial Indifference"/>
                          <a:sym typeface="Glacial Indifference"/>
                        </a:rPr>
                        <a:t>0.016555</a:t>
                      </a:r>
                      <a:endParaRPr lang="en-US" sz="1100"/>
                    </a:p>
                  </a:txBody>
                  <a:tcPr marL="0" marR="0" marT="0" marB="0" anchor="ctr">
                    <a:lnL cmpd="sng" algn="ctr" cap="flat" w="0">
                      <a:solidFill>
                        <a:srgbClr val="13538A"/>
                      </a:solidFill>
                      <a:prstDash val="solid"/>
                      <a:round/>
                      <a:headEnd type="none" w="med" len="med"/>
                      <a:tailEnd type="none" w="med" len="med"/>
                    </a:lnL>
                    <a:lnR cmpd="sng" algn="ctr" cap="flat" w="0">
                      <a:solidFill>
                        <a:srgbClr val="13538A"/>
                      </a:solidFill>
                      <a:prstDash val="solid"/>
                      <a:round/>
                      <a:headEnd type="none" w="med" len="med"/>
                      <a:tailEnd type="none" w="med" len="med"/>
                    </a:lnR>
                    <a:lnT cmpd="sng" algn="ctr" cap="flat" w="9364">
                      <a:solidFill>
                        <a:srgbClr val="13538A"/>
                      </a:solidFill>
                      <a:prstDash val="solid"/>
                      <a:round/>
                      <a:headEnd type="none" w="med" len="med"/>
                      <a:tailEnd type="none" w="med" len="med"/>
                    </a:lnT>
                    <a:lnB cmpd="sng" algn="ctr" cap="flat" w="0">
                      <a:solidFill>
                        <a:srgbClr val="13538A"/>
                      </a:solidFill>
                      <a:prstDash val="solid"/>
                      <a:round/>
                      <a:headEnd type="none" w="med" len="med"/>
                      <a:tailEnd type="none" w="med" len="med"/>
                    </a:lnB>
                    <a:solidFill>
                      <a:srgbClr val="FFFFFF"/>
                    </a:solidFill>
                  </a:tcPr>
                </a:tc>
                <a:tc>
                  <a:txBody>
                    <a:bodyPr anchor="t" rtlCol="false"/>
                    <a:lstStyle/>
                    <a:p>
                      <a:pPr algn="ctr">
                        <a:lnSpc>
                          <a:spcPts val="2639"/>
                        </a:lnSpc>
                        <a:defRPr/>
                      </a:pPr>
                      <a:r>
                        <a:rPr lang="en-US" sz="2199">
                          <a:solidFill>
                            <a:srgbClr val="000000"/>
                          </a:solidFill>
                          <a:latin typeface="Glacial Indifference"/>
                          <a:ea typeface="Glacial Indifference"/>
                          <a:cs typeface="Glacial Indifference"/>
                          <a:sym typeface="Glacial Indifference"/>
                        </a:rPr>
                        <a:t>-0.03396106</a:t>
                      </a:r>
                      <a:endParaRPr lang="en-US" sz="1100"/>
                    </a:p>
                  </a:txBody>
                  <a:tcPr marL="0" marR="0" marT="0" marB="0" anchor="ctr">
                    <a:lnL cmpd="sng" algn="ctr" cap="flat" w="0">
                      <a:solidFill>
                        <a:srgbClr val="13538A"/>
                      </a:solidFill>
                      <a:prstDash val="solid"/>
                      <a:round/>
                      <a:headEnd type="none" w="med" len="med"/>
                      <a:tailEnd type="none" w="med" len="med"/>
                    </a:lnL>
                    <a:lnR cmpd="sng" algn="ctr" cap="flat" w="0">
                      <a:solidFill>
                        <a:srgbClr val="13538A"/>
                      </a:solidFill>
                      <a:prstDash val="solid"/>
                      <a:round/>
                      <a:headEnd type="none" w="med" len="med"/>
                      <a:tailEnd type="none" w="med" len="med"/>
                    </a:lnR>
                    <a:lnT cmpd="sng" algn="ctr" cap="flat" w="9364">
                      <a:solidFill>
                        <a:srgbClr val="13538A"/>
                      </a:solidFill>
                      <a:prstDash val="solid"/>
                      <a:round/>
                      <a:headEnd type="none" w="med" len="med"/>
                      <a:tailEnd type="none" w="med" len="med"/>
                    </a:lnT>
                    <a:lnB cmpd="sng" algn="ctr" cap="flat" w="0">
                      <a:solidFill>
                        <a:srgbClr val="13538A"/>
                      </a:solidFill>
                      <a:prstDash val="solid"/>
                      <a:round/>
                      <a:headEnd type="none" w="med" len="med"/>
                      <a:tailEnd type="none" w="med" len="med"/>
                    </a:lnB>
                    <a:solidFill>
                      <a:srgbClr val="FFFFFF"/>
                    </a:solidFill>
                  </a:tcPr>
                </a:tc>
                <a:tc>
                  <a:txBody>
                    <a:bodyPr anchor="t" rtlCol="false"/>
                    <a:lstStyle/>
                    <a:p>
                      <a:pPr algn="ctr">
                        <a:lnSpc>
                          <a:spcPts val="2639"/>
                        </a:lnSpc>
                        <a:defRPr/>
                      </a:pPr>
                      <a:r>
                        <a:rPr lang="en-US" sz="2199">
                          <a:solidFill>
                            <a:srgbClr val="000000"/>
                          </a:solidFill>
                          <a:latin typeface="Glacial Indifference"/>
                          <a:ea typeface="Glacial Indifference"/>
                          <a:cs typeface="Glacial Indifference"/>
                          <a:sym typeface="Glacial Indifference"/>
                        </a:rPr>
                        <a:t>0.03188649</a:t>
                      </a:r>
                      <a:endParaRPr lang="en-US" sz="1100"/>
                    </a:p>
                  </a:txBody>
                  <a:tcPr marL="0" marR="0" marT="0" marB="0" anchor="ctr">
                    <a:lnL cmpd="sng" algn="ctr" cap="flat" w="0">
                      <a:solidFill>
                        <a:srgbClr val="13538A"/>
                      </a:solidFill>
                      <a:prstDash val="solid"/>
                      <a:round/>
                      <a:headEnd type="none" w="med" len="med"/>
                      <a:tailEnd type="none" w="med" len="med"/>
                    </a:lnL>
                    <a:lnR cmpd="sng" algn="ctr" cap="flat" w="0">
                      <a:solidFill>
                        <a:srgbClr val="13538A"/>
                      </a:solidFill>
                      <a:prstDash val="solid"/>
                      <a:round/>
                      <a:headEnd type="none" w="med" len="med"/>
                      <a:tailEnd type="none" w="med" len="med"/>
                    </a:lnR>
                    <a:lnT cmpd="sng" algn="ctr" cap="flat" w="9364">
                      <a:solidFill>
                        <a:srgbClr val="13538A"/>
                      </a:solidFill>
                      <a:prstDash val="solid"/>
                      <a:round/>
                      <a:headEnd type="none" w="med" len="med"/>
                      <a:tailEnd type="none" w="med" len="med"/>
                    </a:lnT>
                    <a:lnB cmpd="sng" algn="ctr" cap="flat" w="0">
                      <a:solidFill>
                        <a:srgbClr val="13538A"/>
                      </a:solidFill>
                      <a:prstDash val="solid"/>
                      <a:round/>
                      <a:headEnd type="none" w="med" len="med"/>
                      <a:tailEnd type="none" w="med" len="med"/>
                    </a:lnB>
                    <a:solidFill>
                      <a:srgbClr val="FFFFFF"/>
                    </a:solidFill>
                  </a:tcPr>
                </a:tc>
              </a:tr>
              <a:tr h="796288">
                <a:tc>
                  <a:txBody>
                    <a:bodyPr anchor="t" rtlCol="false"/>
                    <a:lstStyle/>
                    <a:p>
                      <a:pPr algn="l">
                        <a:lnSpc>
                          <a:spcPts val="3079"/>
                        </a:lnSpc>
                        <a:defRPr/>
                      </a:pPr>
                      <a:r>
                        <a:rPr lang="en-US" sz="2199">
                          <a:solidFill>
                            <a:srgbClr val="1D3557"/>
                          </a:solidFill>
                          <a:latin typeface="Glacial Indifference"/>
                          <a:ea typeface="Glacial Indifference"/>
                          <a:cs typeface="Glacial Indifference"/>
                          <a:sym typeface="Glacial Indifference"/>
                        </a:rPr>
                        <a:t>Dealing with adversities</a:t>
                      </a:r>
                      <a:endParaRPr lang="en-US" sz="1100"/>
                    </a:p>
                  </a:txBody>
                  <a:tcPr marL="0" marR="0" marT="0" marB="0" anchor="ctr">
                    <a:lnL cmpd="sng" algn="ctr" cap="flat" w="0">
                      <a:solidFill>
                        <a:srgbClr val="13538A"/>
                      </a:solidFill>
                      <a:prstDash val="solid"/>
                      <a:round/>
                      <a:headEnd type="none" w="med" len="med"/>
                      <a:tailEnd type="none" w="med" len="med"/>
                    </a:lnL>
                    <a:lnR cmpd="sng" algn="ctr" cap="flat" w="0">
                      <a:solidFill>
                        <a:srgbClr val="13538A"/>
                      </a:solidFill>
                      <a:prstDash val="solid"/>
                      <a:round/>
                      <a:headEnd type="none" w="med" len="med"/>
                      <a:tailEnd type="none" w="med" len="med"/>
                    </a:lnR>
                    <a:lnT cmpd="sng" algn="ctr" cap="flat" w="9364">
                      <a:solidFill>
                        <a:srgbClr val="5F318F"/>
                      </a:solidFill>
                      <a:prstDash val="solid"/>
                      <a:round/>
                      <a:headEnd type="none" w="med" len="med"/>
                      <a:tailEnd type="none" w="med" len="med"/>
                    </a:lnT>
                    <a:lnB cmpd="sng" algn="ctr" cap="flat" w="0">
                      <a:solidFill>
                        <a:srgbClr val="13538A"/>
                      </a:solidFill>
                      <a:prstDash val="solid"/>
                      <a:round/>
                      <a:headEnd type="none" w="med" len="med"/>
                      <a:tailEnd type="none" w="med" len="med"/>
                    </a:lnB>
                    <a:solidFill>
                      <a:srgbClr val="FFFFFF"/>
                    </a:solidFill>
                  </a:tcPr>
                </a:tc>
                <a:tc>
                  <a:txBody>
                    <a:bodyPr anchor="t" rtlCol="false"/>
                    <a:lstStyle/>
                    <a:p>
                      <a:pPr algn="ctr">
                        <a:lnSpc>
                          <a:spcPts val="2639"/>
                        </a:lnSpc>
                        <a:defRPr/>
                      </a:pPr>
                      <a:r>
                        <a:rPr lang="en-US" sz="2199">
                          <a:solidFill>
                            <a:srgbClr val="000000"/>
                          </a:solidFill>
                          <a:latin typeface="Glacial Indifference"/>
                          <a:ea typeface="Glacial Indifference"/>
                          <a:cs typeface="Glacial Indifference"/>
                          <a:sym typeface="Glacial Indifference"/>
                        </a:rPr>
                        <a:t>-0.024048</a:t>
                      </a:r>
                      <a:endParaRPr lang="en-US" sz="1100"/>
                    </a:p>
                  </a:txBody>
                  <a:tcPr marL="0" marR="0" marT="0" marB="0" anchor="ctr">
                    <a:lnL cmpd="sng" algn="ctr" cap="flat" w="0">
                      <a:solidFill>
                        <a:srgbClr val="13538A"/>
                      </a:solidFill>
                      <a:prstDash val="solid"/>
                      <a:round/>
                      <a:headEnd type="none" w="med" len="med"/>
                      <a:tailEnd type="none" w="med" len="med"/>
                    </a:lnL>
                    <a:lnR cmpd="sng" algn="ctr" cap="flat" w="0">
                      <a:solidFill>
                        <a:srgbClr val="13538A"/>
                      </a:solidFill>
                      <a:prstDash val="solid"/>
                      <a:round/>
                      <a:headEnd type="none" w="med" len="med"/>
                      <a:tailEnd type="none" w="med" len="med"/>
                    </a:lnR>
                    <a:lnT cmpd="sng" algn="ctr" cap="flat" w="9364">
                      <a:solidFill>
                        <a:srgbClr val="13538A"/>
                      </a:solidFill>
                      <a:prstDash val="solid"/>
                      <a:round/>
                      <a:headEnd type="none" w="med" len="med"/>
                      <a:tailEnd type="none" w="med" len="med"/>
                    </a:lnT>
                    <a:lnB cmpd="sng" algn="ctr" cap="flat" w="0">
                      <a:solidFill>
                        <a:srgbClr val="13538A"/>
                      </a:solidFill>
                      <a:prstDash val="solid"/>
                      <a:round/>
                      <a:headEnd type="none" w="med" len="med"/>
                      <a:tailEnd type="none" w="med" len="med"/>
                    </a:lnB>
                    <a:solidFill>
                      <a:srgbClr val="FFFFFF"/>
                    </a:solidFill>
                  </a:tcPr>
                </a:tc>
                <a:tc>
                  <a:txBody>
                    <a:bodyPr anchor="t" rtlCol="false"/>
                    <a:lstStyle/>
                    <a:p>
                      <a:pPr algn="ctr">
                        <a:lnSpc>
                          <a:spcPts val="2639"/>
                        </a:lnSpc>
                        <a:defRPr/>
                      </a:pPr>
                      <a:r>
                        <a:rPr lang="en-US" sz="2199">
                          <a:solidFill>
                            <a:srgbClr val="000000"/>
                          </a:solidFill>
                          <a:latin typeface="Glacial Indifference"/>
                          <a:ea typeface="Glacial Indifference"/>
                          <a:cs typeface="Glacial Indifference"/>
                          <a:sym typeface="Glacial Indifference"/>
                        </a:rPr>
                        <a:t>0.020554</a:t>
                      </a:r>
                      <a:endParaRPr lang="en-US" sz="1100"/>
                    </a:p>
                  </a:txBody>
                  <a:tcPr marL="0" marR="0" marT="0" marB="0" anchor="ctr">
                    <a:lnL cmpd="sng" algn="ctr" cap="flat" w="0">
                      <a:solidFill>
                        <a:srgbClr val="13538A"/>
                      </a:solidFill>
                      <a:prstDash val="solid"/>
                      <a:round/>
                      <a:headEnd type="none" w="med" len="med"/>
                      <a:tailEnd type="none" w="med" len="med"/>
                    </a:lnL>
                    <a:lnR cmpd="sng" algn="ctr" cap="flat" w="0">
                      <a:solidFill>
                        <a:srgbClr val="13538A"/>
                      </a:solidFill>
                      <a:prstDash val="solid"/>
                      <a:round/>
                      <a:headEnd type="none" w="med" len="med"/>
                      <a:tailEnd type="none" w="med" len="med"/>
                    </a:lnR>
                    <a:lnT cmpd="sng" algn="ctr" cap="flat" w="9364">
                      <a:solidFill>
                        <a:srgbClr val="13538A"/>
                      </a:solidFill>
                      <a:prstDash val="solid"/>
                      <a:round/>
                      <a:headEnd type="none" w="med" len="med"/>
                      <a:tailEnd type="none" w="med" len="med"/>
                    </a:lnT>
                    <a:lnB cmpd="sng" algn="ctr" cap="flat" w="0">
                      <a:solidFill>
                        <a:srgbClr val="13538A"/>
                      </a:solidFill>
                      <a:prstDash val="solid"/>
                      <a:round/>
                      <a:headEnd type="none" w="med" len="med"/>
                      <a:tailEnd type="none" w="med" len="med"/>
                    </a:lnB>
                    <a:solidFill>
                      <a:srgbClr val="FFFFFF"/>
                    </a:solidFill>
                  </a:tcPr>
                </a:tc>
                <a:tc>
                  <a:txBody>
                    <a:bodyPr anchor="t" rtlCol="false"/>
                    <a:lstStyle/>
                    <a:p>
                      <a:pPr algn="ctr">
                        <a:lnSpc>
                          <a:spcPts val="2639"/>
                        </a:lnSpc>
                        <a:defRPr/>
                      </a:pPr>
                      <a:r>
                        <a:rPr lang="en-US" sz="2199">
                          <a:solidFill>
                            <a:srgbClr val="000000"/>
                          </a:solidFill>
                          <a:latin typeface="Glacial Indifference"/>
                          <a:ea typeface="Glacial Indifference"/>
                          <a:cs typeface="Glacial Indifference"/>
                          <a:sym typeface="Glacial Indifference"/>
                        </a:rPr>
                        <a:t>-0.06236166</a:t>
                      </a:r>
                      <a:endParaRPr lang="en-US" sz="1100"/>
                    </a:p>
                  </a:txBody>
                  <a:tcPr marL="0" marR="0" marT="0" marB="0" anchor="ctr">
                    <a:lnL cmpd="sng" algn="ctr" cap="flat" w="0">
                      <a:solidFill>
                        <a:srgbClr val="13538A"/>
                      </a:solidFill>
                      <a:prstDash val="solid"/>
                      <a:round/>
                      <a:headEnd type="none" w="med" len="med"/>
                      <a:tailEnd type="none" w="med" len="med"/>
                    </a:lnL>
                    <a:lnR cmpd="sng" algn="ctr" cap="flat" w="0">
                      <a:solidFill>
                        <a:srgbClr val="13538A"/>
                      </a:solidFill>
                      <a:prstDash val="solid"/>
                      <a:round/>
                      <a:headEnd type="none" w="med" len="med"/>
                      <a:tailEnd type="none" w="med" len="med"/>
                    </a:lnR>
                    <a:lnT cmpd="sng" algn="ctr" cap="flat" w="9364">
                      <a:solidFill>
                        <a:srgbClr val="13538A"/>
                      </a:solidFill>
                      <a:prstDash val="solid"/>
                      <a:round/>
                      <a:headEnd type="none" w="med" len="med"/>
                      <a:tailEnd type="none" w="med" len="med"/>
                    </a:lnT>
                    <a:lnB cmpd="sng" algn="ctr" cap="flat" w="0">
                      <a:solidFill>
                        <a:srgbClr val="13538A"/>
                      </a:solidFill>
                      <a:prstDash val="solid"/>
                      <a:round/>
                      <a:headEnd type="none" w="med" len="med"/>
                      <a:tailEnd type="none" w="med" len="med"/>
                    </a:lnB>
                    <a:solidFill>
                      <a:srgbClr val="FFFFFF"/>
                    </a:solidFill>
                  </a:tcPr>
                </a:tc>
                <a:tc>
                  <a:txBody>
                    <a:bodyPr anchor="t" rtlCol="false"/>
                    <a:lstStyle/>
                    <a:p>
                      <a:pPr algn="ctr">
                        <a:lnSpc>
                          <a:spcPts val="2639"/>
                        </a:lnSpc>
                        <a:defRPr/>
                      </a:pPr>
                      <a:r>
                        <a:rPr lang="en-US" sz="2199">
                          <a:solidFill>
                            <a:srgbClr val="000000"/>
                          </a:solidFill>
                          <a:latin typeface="Glacial Indifference"/>
                          <a:ea typeface="Glacial Indifference"/>
                          <a:cs typeface="Glacial Indifference"/>
                          <a:sym typeface="Glacial Indifference"/>
                        </a:rPr>
                        <a:t>0.01769980</a:t>
                      </a:r>
                      <a:endParaRPr lang="en-US" sz="1100"/>
                    </a:p>
                  </a:txBody>
                  <a:tcPr marL="0" marR="0" marT="0" marB="0" anchor="ctr">
                    <a:lnL cmpd="sng" algn="ctr" cap="flat" w="0">
                      <a:solidFill>
                        <a:srgbClr val="13538A"/>
                      </a:solidFill>
                      <a:prstDash val="solid"/>
                      <a:round/>
                      <a:headEnd type="none" w="med" len="med"/>
                      <a:tailEnd type="none" w="med" len="med"/>
                    </a:lnL>
                    <a:lnR cmpd="sng" algn="ctr" cap="flat" w="0">
                      <a:solidFill>
                        <a:srgbClr val="13538A"/>
                      </a:solidFill>
                      <a:prstDash val="solid"/>
                      <a:round/>
                      <a:headEnd type="none" w="med" len="med"/>
                      <a:tailEnd type="none" w="med" len="med"/>
                    </a:lnR>
                    <a:lnT cmpd="sng" algn="ctr" cap="flat" w="9364">
                      <a:solidFill>
                        <a:srgbClr val="13538A"/>
                      </a:solidFill>
                      <a:prstDash val="solid"/>
                      <a:round/>
                      <a:headEnd type="none" w="med" len="med"/>
                      <a:tailEnd type="none" w="med" len="med"/>
                    </a:lnT>
                    <a:lnB cmpd="sng" algn="ctr" cap="flat" w="0">
                      <a:solidFill>
                        <a:srgbClr val="13538A"/>
                      </a:solidFill>
                      <a:prstDash val="solid"/>
                      <a:round/>
                      <a:headEnd type="none" w="med" len="med"/>
                      <a:tailEnd type="none" w="med" len="med"/>
                    </a:lnB>
                    <a:solidFill>
                      <a:srgbClr val="FFFFFF"/>
                    </a:solidFill>
                  </a:tcPr>
                </a:tc>
              </a:tr>
              <a:tr h="409942">
                <a:tc>
                  <a:txBody>
                    <a:bodyPr anchor="t" rtlCol="false"/>
                    <a:lstStyle/>
                    <a:p>
                      <a:pPr algn="l">
                        <a:lnSpc>
                          <a:spcPts val="3079"/>
                        </a:lnSpc>
                        <a:defRPr/>
                      </a:pPr>
                      <a:r>
                        <a:rPr lang="en-US" sz="2199">
                          <a:solidFill>
                            <a:srgbClr val="1D3557"/>
                          </a:solidFill>
                          <a:latin typeface="Glacial Indifference"/>
                          <a:ea typeface="Glacial Indifference"/>
                          <a:cs typeface="Glacial Indifference"/>
                          <a:sym typeface="Glacial Indifference"/>
                        </a:rPr>
                        <a:t>Resilience  </a:t>
                      </a:r>
                      <a:endParaRPr lang="en-US" sz="1100"/>
                    </a:p>
                  </a:txBody>
                  <a:tcPr marL="0" marR="0" marT="0" marB="0" anchor="ctr">
                    <a:lnL cmpd="sng" algn="ctr" cap="flat" w="0">
                      <a:solidFill>
                        <a:srgbClr val="13538A"/>
                      </a:solidFill>
                      <a:prstDash val="solid"/>
                      <a:round/>
                      <a:headEnd type="none" w="med" len="med"/>
                      <a:tailEnd type="none" w="med" len="med"/>
                    </a:lnL>
                    <a:lnR cmpd="sng" algn="ctr" cap="flat" w="0">
                      <a:solidFill>
                        <a:srgbClr val="13538A"/>
                      </a:solidFill>
                      <a:prstDash val="solid"/>
                      <a:round/>
                      <a:headEnd type="none" w="med" len="med"/>
                      <a:tailEnd type="none" w="med" len="med"/>
                    </a:lnR>
                    <a:lnT cmpd="sng" algn="ctr" cap="flat" w="9364">
                      <a:solidFill>
                        <a:srgbClr val="13538A"/>
                      </a:solidFill>
                      <a:prstDash val="solid"/>
                      <a:round/>
                      <a:headEnd type="none" w="med" len="med"/>
                      <a:tailEnd type="none" w="med" len="med"/>
                    </a:lnT>
                    <a:lnB cmpd="sng" algn="ctr" cap="flat" w="0">
                      <a:solidFill>
                        <a:srgbClr val="13538A"/>
                      </a:solidFill>
                      <a:prstDash val="solid"/>
                      <a:round/>
                      <a:headEnd type="none" w="med" len="med"/>
                      <a:tailEnd type="none" w="med" len="med"/>
                    </a:lnB>
                    <a:solidFill>
                      <a:srgbClr val="FFFFFF"/>
                    </a:solidFill>
                  </a:tcPr>
                </a:tc>
                <a:tc>
                  <a:txBody>
                    <a:bodyPr anchor="t" rtlCol="false"/>
                    <a:lstStyle/>
                    <a:p>
                      <a:pPr algn="ctr">
                        <a:lnSpc>
                          <a:spcPts val="2639"/>
                        </a:lnSpc>
                        <a:defRPr/>
                      </a:pPr>
                      <a:r>
                        <a:rPr lang="en-US" sz="2199">
                          <a:solidFill>
                            <a:srgbClr val="000000"/>
                          </a:solidFill>
                          <a:latin typeface="Glacial Indifference"/>
                          <a:ea typeface="Glacial Indifference"/>
                          <a:cs typeface="Glacial Indifference"/>
                          <a:sym typeface="Glacial Indifference"/>
                        </a:rPr>
                        <a:t>0.009676</a:t>
                      </a:r>
                      <a:endParaRPr lang="en-US" sz="1100"/>
                    </a:p>
                  </a:txBody>
                  <a:tcPr marL="0" marR="0" marT="0" marB="0" anchor="ctr">
                    <a:lnL cmpd="sng" algn="ctr" cap="flat" w="0">
                      <a:solidFill>
                        <a:srgbClr val="13538A"/>
                      </a:solidFill>
                      <a:prstDash val="solid"/>
                      <a:round/>
                      <a:headEnd type="none" w="med" len="med"/>
                      <a:tailEnd type="none" w="med" len="med"/>
                    </a:lnL>
                    <a:lnR cmpd="sng" algn="ctr" cap="flat" w="0">
                      <a:solidFill>
                        <a:srgbClr val="13538A"/>
                      </a:solidFill>
                      <a:prstDash val="solid"/>
                      <a:round/>
                      <a:headEnd type="none" w="med" len="med"/>
                      <a:tailEnd type="none" w="med" len="med"/>
                    </a:lnR>
                    <a:lnT cmpd="sng" algn="ctr" cap="flat" w="9364">
                      <a:solidFill>
                        <a:srgbClr val="13538A"/>
                      </a:solidFill>
                      <a:prstDash val="solid"/>
                      <a:round/>
                      <a:headEnd type="none" w="med" len="med"/>
                      <a:tailEnd type="none" w="med" len="med"/>
                    </a:lnT>
                    <a:lnB cmpd="sng" algn="ctr" cap="flat" w="0">
                      <a:solidFill>
                        <a:srgbClr val="13538A"/>
                      </a:solidFill>
                      <a:prstDash val="solid"/>
                      <a:round/>
                      <a:headEnd type="none" w="med" len="med"/>
                      <a:tailEnd type="none" w="med" len="med"/>
                    </a:lnB>
                    <a:solidFill>
                      <a:srgbClr val="FFFFFF"/>
                    </a:solidFill>
                  </a:tcPr>
                </a:tc>
                <a:tc>
                  <a:txBody>
                    <a:bodyPr anchor="t" rtlCol="false"/>
                    <a:lstStyle/>
                    <a:p>
                      <a:pPr algn="ctr">
                        <a:lnSpc>
                          <a:spcPts val="2639"/>
                        </a:lnSpc>
                        <a:defRPr/>
                      </a:pPr>
                      <a:r>
                        <a:rPr lang="en-US" sz="2199">
                          <a:solidFill>
                            <a:srgbClr val="000000"/>
                          </a:solidFill>
                          <a:latin typeface="Glacial Indifference"/>
                          <a:ea typeface="Glacial Indifference"/>
                          <a:cs typeface="Glacial Indifference"/>
                          <a:sym typeface="Glacial Indifference"/>
                        </a:rPr>
                        <a:t>0.017706  </a:t>
                      </a:r>
                      <a:endParaRPr lang="en-US" sz="1100"/>
                    </a:p>
                  </a:txBody>
                  <a:tcPr marL="0" marR="0" marT="0" marB="0" anchor="ctr">
                    <a:lnL cmpd="sng" algn="ctr" cap="flat" w="0">
                      <a:solidFill>
                        <a:srgbClr val="13538A"/>
                      </a:solidFill>
                      <a:prstDash val="solid"/>
                      <a:round/>
                      <a:headEnd type="none" w="med" len="med"/>
                      <a:tailEnd type="none" w="med" len="med"/>
                    </a:lnL>
                    <a:lnR cmpd="sng" algn="ctr" cap="flat" w="0">
                      <a:solidFill>
                        <a:srgbClr val="13538A"/>
                      </a:solidFill>
                      <a:prstDash val="solid"/>
                      <a:round/>
                      <a:headEnd type="none" w="med" len="med"/>
                      <a:tailEnd type="none" w="med" len="med"/>
                    </a:lnR>
                    <a:lnT cmpd="sng" algn="ctr" cap="flat" w="9364">
                      <a:solidFill>
                        <a:srgbClr val="13538A"/>
                      </a:solidFill>
                      <a:prstDash val="solid"/>
                      <a:round/>
                      <a:headEnd type="none" w="med" len="med"/>
                      <a:tailEnd type="none" w="med" len="med"/>
                    </a:lnT>
                    <a:lnB cmpd="sng" algn="ctr" cap="flat" w="0">
                      <a:solidFill>
                        <a:srgbClr val="13538A"/>
                      </a:solidFill>
                      <a:prstDash val="solid"/>
                      <a:round/>
                      <a:headEnd type="none" w="med" len="med"/>
                      <a:tailEnd type="none" w="med" len="med"/>
                    </a:lnB>
                    <a:solidFill>
                      <a:srgbClr val="FFFFFF"/>
                    </a:solidFill>
                  </a:tcPr>
                </a:tc>
                <a:tc>
                  <a:txBody>
                    <a:bodyPr anchor="t" rtlCol="false"/>
                    <a:lstStyle/>
                    <a:p>
                      <a:pPr algn="ctr">
                        <a:lnSpc>
                          <a:spcPts val="2639"/>
                        </a:lnSpc>
                        <a:defRPr/>
                      </a:pPr>
                      <a:r>
                        <a:rPr lang="en-US" sz="2199">
                          <a:solidFill>
                            <a:srgbClr val="000000"/>
                          </a:solidFill>
                          <a:latin typeface="Glacial Indifference"/>
                          <a:ea typeface="Glacial Indifference"/>
                          <a:cs typeface="Glacial Indifference"/>
                          <a:sym typeface="Glacial Indifference"/>
                        </a:rPr>
                        <a:t>-0.02526401 </a:t>
                      </a:r>
                      <a:endParaRPr lang="en-US" sz="1100"/>
                    </a:p>
                  </a:txBody>
                  <a:tcPr marL="0" marR="0" marT="0" marB="0" anchor="ctr">
                    <a:lnL cmpd="sng" algn="ctr" cap="flat" w="0">
                      <a:solidFill>
                        <a:srgbClr val="13538A"/>
                      </a:solidFill>
                      <a:prstDash val="solid"/>
                      <a:round/>
                      <a:headEnd type="none" w="med" len="med"/>
                      <a:tailEnd type="none" w="med" len="med"/>
                    </a:lnL>
                    <a:lnR cmpd="sng" algn="ctr" cap="flat" w="0">
                      <a:solidFill>
                        <a:srgbClr val="13538A"/>
                      </a:solidFill>
                      <a:prstDash val="solid"/>
                      <a:round/>
                      <a:headEnd type="none" w="med" len="med"/>
                      <a:tailEnd type="none" w="med" len="med"/>
                    </a:lnR>
                    <a:lnT cmpd="sng" algn="ctr" cap="flat" w="9364">
                      <a:solidFill>
                        <a:srgbClr val="13538A"/>
                      </a:solidFill>
                      <a:prstDash val="solid"/>
                      <a:round/>
                      <a:headEnd type="none" w="med" len="med"/>
                      <a:tailEnd type="none" w="med" len="med"/>
                    </a:lnT>
                    <a:lnB cmpd="sng" algn="ctr" cap="flat" w="0">
                      <a:solidFill>
                        <a:srgbClr val="13538A"/>
                      </a:solidFill>
                      <a:prstDash val="solid"/>
                      <a:round/>
                      <a:headEnd type="none" w="med" len="med"/>
                      <a:tailEnd type="none" w="med" len="med"/>
                    </a:lnB>
                    <a:solidFill>
                      <a:srgbClr val="FFFFFF"/>
                    </a:solidFill>
                  </a:tcPr>
                </a:tc>
                <a:tc>
                  <a:txBody>
                    <a:bodyPr anchor="t" rtlCol="false"/>
                    <a:lstStyle/>
                    <a:p>
                      <a:pPr algn="ctr">
                        <a:lnSpc>
                          <a:spcPts val="2639"/>
                        </a:lnSpc>
                        <a:defRPr/>
                      </a:pPr>
                      <a:r>
                        <a:rPr lang="en-US" sz="2199">
                          <a:solidFill>
                            <a:srgbClr val="000000"/>
                          </a:solidFill>
                          <a:latin typeface="Glacial Indifference"/>
                          <a:ea typeface="Glacial Indifference"/>
                          <a:cs typeface="Glacial Indifference"/>
                          <a:sym typeface="Glacial Indifference"/>
                        </a:rPr>
                        <a:t>0.04319799</a:t>
                      </a:r>
                      <a:endParaRPr lang="en-US" sz="1100"/>
                    </a:p>
                  </a:txBody>
                  <a:tcPr marL="0" marR="0" marT="0" marB="0" anchor="ctr">
                    <a:lnL cmpd="sng" algn="ctr" cap="flat" w="0">
                      <a:solidFill>
                        <a:srgbClr val="13538A"/>
                      </a:solidFill>
                      <a:prstDash val="solid"/>
                      <a:round/>
                      <a:headEnd type="none" w="med" len="med"/>
                      <a:tailEnd type="none" w="med" len="med"/>
                    </a:lnL>
                    <a:lnR cmpd="sng" algn="ctr" cap="flat" w="0">
                      <a:solidFill>
                        <a:srgbClr val="13538A"/>
                      </a:solidFill>
                      <a:prstDash val="solid"/>
                      <a:round/>
                      <a:headEnd type="none" w="med" len="med"/>
                      <a:tailEnd type="none" w="med" len="med"/>
                    </a:lnR>
                    <a:lnT cmpd="sng" algn="ctr" cap="flat" w="9364">
                      <a:solidFill>
                        <a:srgbClr val="13538A"/>
                      </a:solidFill>
                      <a:prstDash val="solid"/>
                      <a:round/>
                      <a:headEnd type="none" w="med" len="med"/>
                      <a:tailEnd type="none" w="med" len="med"/>
                    </a:lnT>
                    <a:lnB cmpd="sng" algn="ctr" cap="flat" w="0">
                      <a:solidFill>
                        <a:srgbClr val="13538A"/>
                      </a:solidFill>
                      <a:prstDash val="solid"/>
                      <a:round/>
                      <a:headEnd type="none" w="med" len="med"/>
                      <a:tailEnd type="none" w="med" len="med"/>
                    </a:lnB>
                    <a:solidFill>
                      <a:srgbClr val="FFFFFF"/>
                    </a:solidFill>
                  </a:tcPr>
                </a:tc>
              </a:tr>
              <a:tr h="409942">
                <a:tc>
                  <a:txBody>
                    <a:bodyPr anchor="t" rtlCol="false"/>
                    <a:lstStyle/>
                    <a:p>
                      <a:pPr algn="l">
                        <a:lnSpc>
                          <a:spcPts val="3079"/>
                        </a:lnSpc>
                        <a:defRPr/>
                      </a:pPr>
                      <a:r>
                        <a:rPr lang="en-US" sz="2199">
                          <a:solidFill>
                            <a:srgbClr val="1D3557"/>
                          </a:solidFill>
                          <a:latin typeface="Glacial Indifference"/>
                          <a:ea typeface="Glacial Indifference"/>
                          <a:cs typeface="Glacial Indifference"/>
                          <a:sym typeface="Glacial Indifference"/>
                        </a:rPr>
                        <a:t>National Identity  </a:t>
                      </a:r>
                      <a:endParaRPr lang="en-US" sz="1100"/>
                    </a:p>
                  </a:txBody>
                  <a:tcPr marL="0" marR="0" marT="0" marB="0" anchor="ctr">
                    <a:lnL cmpd="sng" algn="ctr" cap="flat" w="0">
                      <a:solidFill>
                        <a:srgbClr val="13538A"/>
                      </a:solidFill>
                      <a:prstDash val="solid"/>
                      <a:round/>
                      <a:headEnd type="none" w="med" len="med"/>
                      <a:tailEnd type="none" w="med" len="med"/>
                    </a:lnL>
                    <a:lnR cmpd="sng" algn="ctr" cap="flat" w="0">
                      <a:solidFill>
                        <a:srgbClr val="13538A"/>
                      </a:solidFill>
                      <a:prstDash val="solid"/>
                      <a:round/>
                      <a:headEnd type="none" w="med" len="med"/>
                      <a:tailEnd type="none" w="med" len="med"/>
                    </a:lnR>
                    <a:lnT cmpd="sng" algn="ctr" cap="flat" w="9364">
                      <a:solidFill>
                        <a:srgbClr val="13538A"/>
                      </a:solidFill>
                      <a:prstDash val="solid"/>
                      <a:round/>
                      <a:headEnd type="none" w="med" len="med"/>
                      <a:tailEnd type="none" w="med" len="med"/>
                    </a:lnT>
                    <a:lnB cmpd="sng" algn="ctr" cap="flat" w="0">
                      <a:solidFill>
                        <a:srgbClr val="13538A"/>
                      </a:solidFill>
                      <a:prstDash val="solid"/>
                      <a:round/>
                      <a:headEnd type="none" w="med" len="med"/>
                      <a:tailEnd type="none" w="med" len="med"/>
                    </a:lnB>
                    <a:solidFill>
                      <a:srgbClr val="FFFFFF"/>
                    </a:solidFill>
                  </a:tcPr>
                </a:tc>
                <a:tc>
                  <a:txBody>
                    <a:bodyPr anchor="t" rtlCol="false"/>
                    <a:lstStyle/>
                    <a:p>
                      <a:pPr algn="ctr">
                        <a:lnSpc>
                          <a:spcPts val="2639"/>
                        </a:lnSpc>
                        <a:defRPr/>
                      </a:pPr>
                      <a:r>
                        <a:rPr lang="en-US" sz="2199">
                          <a:solidFill>
                            <a:srgbClr val="000000"/>
                          </a:solidFill>
                          <a:latin typeface="Glacial Indifference"/>
                          <a:ea typeface="Glacial Indifference"/>
                          <a:cs typeface="Glacial Indifference"/>
                          <a:sym typeface="Glacial Indifference"/>
                        </a:rPr>
                        <a:t>0.125807</a:t>
                      </a:r>
                      <a:endParaRPr lang="en-US" sz="1100"/>
                    </a:p>
                  </a:txBody>
                  <a:tcPr marL="0" marR="0" marT="0" marB="0" anchor="ctr">
                    <a:lnL cmpd="sng" algn="ctr" cap="flat" w="0">
                      <a:solidFill>
                        <a:srgbClr val="13538A"/>
                      </a:solidFill>
                      <a:prstDash val="solid"/>
                      <a:round/>
                      <a:headEnd type="none" w="med" len="med"/>
                      <a:tailEnd type="none" w="med" len="med"/>
                    </a:lnL>
                    <a:lnR cmpd="sng" algn="ctr" cap="flat" w="0">
                      <a:solidFill>
                        <a:srgbClr val="13538A"/>
                      </a:solidFill>
                      <a:prstDash val="solid"/>
                      <a:round/>
                      <a:headEnd type="none" w="med" len="med"/>
                      <a:tailEnd type="none" w="med" len="med"/>
                    </a:lnR>
                    <a:lnT cmpd="sng" algn="ctr" cap="flat" w="9364">
                      <a:solidFill>
                        <a:srgbClr val="13538A"/>
                      </a:solidFill>
                      <a:prstDash val="solid"/>
                      <a:round/>
                      <a:headEnd type="none" w="med" len="med"/>
                      <a:tailEnd type="none" w="med" len="med"/>
                    </a:lnT>
                    <a:lnB cmpd="sng" algn="ctr" cap="flat" w="0">
                      <a:solidFill>
                        <a:srgbClr val="13538A"/>
                      </a:solidFill>
                      <a:prstDash val="solid"/>
                      <a:round/>
                      <a:headEnd type="none" w="med" len="med"/>
                      <a:tailEnd type="none" w="med" len="med"/>
                    </a:lnB>
                    <a:solidFill>
                      <a:srgbClr val="FFFFFF"/>
                    </a:solidFill>
                  </a:tcPr>
                </a:tc>
                <a:tc>
                  <a:txBody>
                    <a:bodyPr anchor="t" rtlCol="false"/>
                    <a:lstStyle/>
                    <a:p>
                      <a:pPr algn="ctr">
                        <a:lnSpc>
                          <a:spcPts val="2639"/>
                        </a:lnSpc>
                        <a:defRPr/>
                      </a:pPr>
                      <a:r>
                        <a:rPr lang="en-US" sz="2199">
                          <a:solidFill>
                            <a:srgbClr val="000000"/>
                          </a:solidFill>
                          <a:latin typeface="Glacial Indifference"/>
                          <a:ea typeface="Glacial Indifference"/>
                          <a:cs typeface="Glacial Indifference"/>
                          <a:sym typeface="Glacial Indifference"/>
                        </a:rPr>
                        <a:t>0.016080</a:t>
                      </a:r>
                      <a:endParaRPr lang="en-US" sz="1100"/>
                    </a:p>
                  </a:txBody>
                  <a:tcPr marL="0" marR="0" marT="0" marB="0" anchor="ctr">
                    <a:lnL cmpd="sng" algn="ctr" cap="flat" w="0">
                      <a:solidFill>
                        <a:srgbClr val="13538A"/>
                      </a:solidFill>
                      <a:prstDash val="solid"/>
                      <a:round/>
                      <a:headEnd type="none" w="med" len="med"/>
                      <a:tailEnd type="none" w="med" len="med"/>
                    </a:lnL>
                    <a:lnR cmpd="sng" algn="ctr" cap="flat" w="0">
                      <a:solidFill>
                        <a:srgbClr val="13538A"/>
                      </a:solidFill>
                      <a:prstDash val="solid"/>
                      <a:round/>
                      <a:headEnd type="none" w="med" len="med"/>
                      <a:tailEnd type="none" w="med" len="med"/>
                    </a:lnR>
                    <a:lnT cmpd="sng" algn="ctr" cap="flat" w="9364">
                      <a:solidFill>
                        <a:srgbClr val="13538A"/>
                      </a:solidFill>
                      <a:prstDash val="solid"/>
                      <a:round/>
                      <a:headEnd type="none" w="med" len="med"/>
                      <a:tailEnd type="none" w="med" len="med"/>
                    </a:lnT>
                    <a:lnB cmpd="sng" algn="ctr" cap="flat" w="0">
                      <a:solidFill>
                        <a:srgbClr val="13538A"/>
                      </a:solidFill>
                      <a:prstDash val="solid"/>
                      <a:round/>
                      <a:headEnd type="none" w="med" len="med"/>
                      <a:tailEnd type="none" w="med" len="med"/>
                    </a:lnB>
                    <a:solidFill>
                      <a:srgbClr val="FFFFFF"/>
                    </a:solidFill>
                  </a:tcPr>
                </a:tc>
                <a:tc>
                  <a:txBody>
                    <a:bodyPr anchor="t" rtlCol="false"/>
                    <a:lstStyle/>
                    <a:p>
                      <a:pPr algn="ctr">
                        <a:lnSpc>
                          <a:spcPts val="2639"/>
                        </a:lnSpc>
                        <a:defRPr/>
                      </a:pPr>
                      <a:r>
                        <a:rPr lang="en-US" sz="2199">
                          <a:solidFill>
                            <a:srgbClr val="000000"/>
                          </a:solidFill>
                          <a:latin typeface="Glacial Indifference"/>
                          <a:ea typeface="Glacial Indifference"/>
                          <a:cs typeface="Glacial Indifference"/>
                          <a:sym typeface="Glacial Indifference"/>
                        </a:rPr>
                        <a:t>0.09545399 </a:t>
                      </a:r>
                      <a:endParaRPr lang="en-US" sz="1100"/>
                    </a:p>
                  </a:txBody>
                  <a:tcPr marL="0" marR="0" marT="0" marB="0" anchor="ctr">
                    <a:lnL cmpd="sng" algn="ctr" cap="flat" w="0">
                      <a:solidFill>
                        <a:srgbClr val="13538A"/>
                      </a:solidFill>
                      <a:prstDash val="solid"/>
                      <a:round/>
                      <a:headEnd type="none" w="med" len="med"/>
                      <a:tailEnd type="none" w="med" len="med"/>
                    </a:lnL>
                    <a:lnR cmpd="sng" algn="ctr" cap="flat" w="0">
                      <a:solidFill>
                        <a:srgbClr val="13538A"/>
                      </a:solidFill>
                      <a:prstDash val="solid"/>
                      <a:round/>
                      <a:headEnd type="none" w="med" len="med"/>
                      <a:tailEnd type="none" w="med" len="med"/>
                    </a:lnR>
                    <a:lnT cmpd="sng" algn="ctr" cap="flat" w="9364">
                      <a:solidFill>
                        <a:srgbClr val="13538A"/>
                      </a:solidFill>
                      <a:prstDash val="solid"/>
                      <a:round/>
                      <a:headEnd type="none" w="med" len="med"/>
                      <a:tailEnd type="none" w="med" len="med"/>
                    </a:lnT>
                    <a:lnB cmpd="sng" algn="ctr" cap="flat" w="0">
                      <a:solidFill>
                        <a:srgbClr val="13538A"/>
                      </a:solidFill>
                      <a:prstDash val="solid"/>
                      <a:round/>
                      <a:headEnd type="none" w="med" len="med"/>
                      <a:tailEnd type="none" w="med" len="med"/>
                    </a:lnB>
                    <a:solidFill>
                      <a:srgbClr val="FFFFFF"/>
                    </a:solidFill>
                  </a:tcPr>
                </a:tc>
                <a:tc>
                  <a:txBody>
                    <a:bodyPr anchor="t" rtlCol="false"/>
                    <a:lstStyle/>
                    <a:p>
                      <a:pPr algn="ctr">
                        <a:lnSpc>
                          <a:spcPts val="2639"/>
                        </a:lnSpc>
                        <a:defRPr/>
                      </a:pPr>
                      <a:r>
                        <a:rPr lang="en-US" sz="2199">
                          <a:solidFill>
                            <a:srgbClr val="000000"/>
                          </a:solidFill>
                          <a:latin typeface="Glacial Indifference"/>
                          <a:ea typeface="Glacial Indifference"/>
                          <a:cs typeface="Glacial Indifference"/>
                          <a:sym typeface="Glacial Indifference"/>
                        </a:rPr>
                        <a:t>0.15768551</a:t>
                      </a:r>
                      <a:endParaRPr lang="en-US" sz="1100"/>
                    </a:p>
                  </a:txBody>
                  <a:tcPr marL="0" marR="0" marT="0" marB="0" anchor="ctr">
                    <a:lnL cmpd="sng" algn="ctr" cap="flat" w="0">
                      <a:solidFill>
                        <a:srgbClr val="13538A"/>
                      </a:solidFill>
                      <a:prstDash val="solid"/>
                      <a:round/>
                      <a:headEnd type="none" w="med" len="med"/>
                      <a:tailEnd type="none" w="med" len="med"/>
                    </a:lnL>
                    <a:lnR cmpd="sng" algn="ctr" cap="flat" w="0">
                      <a:solidFill>
                        <a:srgbClr val="13538A"/>
                      </a:solidFill>
                      <a:prstDash val="solid"/>
                      <a:round/>
                      <a:headEnd type="none" w="med" len="med"/>
                      <a:tailEnd type="none" w="med" len="med"/>
                    </a:lnR>
                    <a:lnT cmpd="sng" algn="ctr" cap="flat" w="9364">
                      <a:solidFill>
                        <a:srgbClr val="13538A"/>
                      </a:solidFill>
                      <a:prstDash val="solid"/>
                      <a:round/>
                      <a:headEnd type="none" w="med" len="med"/>
                      <a:tailEnd type="none" w="med" len="med"/>
                    </a:lnT>
                    <a:lnB cmpd="sng" algn="ctr" cap="flat" w="0">
                      <a:solidFill>
                        <a:srgbClr val="13538A"/>
                      </a:solidFill>
                      <a:prstDash val="solid"/>
                      <a:round/>
                      <a:headEnd type="none" w="med" len="med"/>
                      <a:tailEnd type="none" w="med" len="med"/>
                    </a:lnB>
                    <a:solidFill>
                      <a:srgbClr val="FFFFFF"/>
                    </a:solidFill>
                  </a:tcPr>
                </a:tc>
              </a:tr>
              <a:tr h="409942">
                <a:tc>
                  <a:txBody>
                    <a:bodyPr anchor="t" rtlCol="false"/>
                    <a:lstStyle/>
                    <a:p>
                      <a:pPr algn="l">
                        <a:lnSpc>
                          <a:spcPts val="3079"/>
                        </a:lnSpc>
                        <a:defRPr/>
                      </a:pPr>
                      <a:r>
                        <a:rPr lang="en-US" sz="2199">
                          <a:solidFill>
                            <a:srgbClr val="1D3557"/>
                          </a:solidFill>
                          <a:latin typeface="Glacial Indifference"/>
                          <a:ea typeface="Glacial Indifference"/>
                          <a:cs typeface="Glacial Indifference"/>
                          <a:sym typeface="Glacial Indifference"/>
                        </a:rPr>
                        <a:t>Creativity </a:t>
                      </a:r>
                      <a:endParaRPr lang="en-US" sz="1100"/>
                    </a:p>
                  </a:txBody>
                  <a:tcPr marL="0" marR="0" marT="0" marB="0" anchor="ctr">
                    <a:lnL cmpd="sng" algn="ctr" cap="flat" w="0">
                      <a:solidFill>
                        <a:srgbClr val="13538A"/>
                      </a:solidFill>
                      <a:prstDash val="solid"/>
                      <a:round/>
                      <a:headEnd type="none" w="med" len="med"/>
                      <a:tailEnd type="none" w="med" len="med"/>
                    </a:lnL>
                    <a:lnR cmpd="sng" algn="ctr" cap="flat" w="0">
                      <a:solidFill>
                        <a:srgbClr val="13538A"/>
                      </a:solidFill>
                      <a:prstDash val="solid"/>
                      <a:round/>
                      <a:headEnd type="none" w="med" len="med"/>
                      <a:tailEnd type="none" w="med" len="med"/>
                    </a:lnR>
                    <a:lnT cmpd="sng" algn="ctr" cap="flat" w="9364">
                      <a:solidFill>
                        <a:srgbClr val="13538A"/>
                      </a:solidFill>
                      <a:prstDash val="solid"/>
                      <a:round/>
                      <a:headEnd type="none" w="med" len="med"/>
                      <a:tailEnd type="none" w="med" len="med"/>
                    </a:lnT>
                    <a:lnB cmpd="sng" algn="ctr" cap="flat" w="0">
                      <a:solidFill>
                        <a:srgbClr val="13538A"/>
                      </a:solidFill>
                      <a:prstDash val="solid"/>
                      <a:round/>
                      <a:headEnd type="none" w="med" len="med"/>
                      <a:tailEnd type="none" w="med" len="med"/>
                    </a:lnB>
                    <a:solidFill>
                      <a:srgbClr val="FFFFFF"/>
                    </a:solidFill>
                  </a:tcPr>
                </a:tc>
                <a:tc>
                  <a:txBody>
                    <a:bodyPr anchor="t" rtlCol="false"/>
                    <a:lstStyle/>
                    <a:p>
                      <a:pPr algn="ctr">
                        <a:lnSpc>
                          <a:spcPts val="2639"/>
                        </a:lnSpc>
                        <a:defRPr/>
                      </a:pPr>
                      <a:r>
                        <a:rPr lang="en-US" sz="2199">
                          <a:solidFill>
                            <a:srgbClr val="000000"/>
                          </a:solidFill>
                          <a:latin typeface="Glacial Indifference"/>
                          <a:ea typeface="Glacial Indifference"/>
                          <a:cs typeface="Glacial Indifference"/>
                          <a:sym typeface="Glacial Indifference"/>
                        </a:rPr>
                        <a:t>0.262546</a:t>
                      </a:r>
                      <a:endParaRPr lang="en-US" sz="1100"/>
                    </a:p>
                  </a:txBody>
                  <a:tcPr marL="0" marR="0" marT="0" marB="0" anchor="ctr">
                    <a:lnL cmpd="sng" algn="ctr" cap="flat" w="0">
                      <a:solidFill>
                        <a:srgbClr val="13538A"/>
                      </a:solidFill>
                      <a:prstDash val="solid"/>
                      <a:round/>
                      <a:headEnd type="none" w="med" len="med"/>
                      <a:tailEnd type="none" w="med" len="med"/>
                    </a:lnL>
                    <a:lnR cmpd="sng" algn="ctr" cap="flat" w="0">
                      <a:solidFill>
                        <a:srgbClr val="13538A"/>
                      </a:solidFill>
                      <a:prstDash val="solid"/>
                      <a:round/>
                      <a:headEnd type="none" w="med" len="med"/>
                      <a:tailEnd type="none" w="med" len="med"/>
                    </a:lnR>
                    <a:lnT cmpd="sng" algn="ctr" cap="flat" w="9364">
                      <a:solidFill>
                        <a:srgbClr val="13538A"/>
                      </a:solidFill>
                      <a:prstDash val="solid"/>
                      <a:round/>
                      <a:headEnd type="none" w="med" len="med"/>
                      <a:tailEnd type="none" w="med" len="med"/>
                    </a:lnT>
                    <a:lnB cmpd="sng" algn="ctr" cap="flat" w="0">
                      <a:solidFill>
                        <a:srgbClr val="13538A"/>
                      </a:solidFill>
                      <a:prstDash val="solid"/>
                      <a:round/>
                      <a:headEnd type="none" w="med" len="med"/>
                      <a:tailEnd type="none" w="med" len="med"/>
                    </a:lnB>
                    <a:solidFill>
                      <a:srgbClr val="FFFFFF"/>
                    </a:solidFill>
                  </a:tcPr>
                </a:tc>
                <a:tc>
                  <a:txBody>
                    <a:bodyPr anchor="t" rtlCol="false"/>
                    <a:lstStyle/>
                    <a:p>
                      <a:pPr algn="ctr">
                        <a:lnSpc>
                          <a:spcPts val="2639"/>
                        </a:lnSpc>
                        <a:defRPr/>
                      </a:pPr>
                      <a:r>
                        <a:rPr lang="en-US" sz="2199">
                          <a:solidFill>
                            <a:srgbClr val="000000"/>
                          </a:solidFill>
                          <a:latin typeface="Glacial Indifference"/>
                          <a:ea typeface="Glacial Indifference"/>
                          <a:cs typeface="Glacial Indifference"/>
                          <a:sym typeface="Glacial Indifference"/>
                        </a:rPr>
                        <a:t>0.020232</a:t>
                      </a:r>
                      <a:endParaRPr lang="en-US" sz="1100"/>
                    </a:p>
                  </a:txBody>
                  <a:tcPr marL="0" marR="0" marT="0" marB="0" anchor="ctr">
                    <a:lnL cmpd="sng" algn="ctr" cap="flat" w="0">
                      <a:solidFill>
                        <a:srgbClr val="13538A"/>
                      </a:solidFill>
                      <a:prstDash val="solid"/>
                      <a:round/>
                      <a:headEnd type="none" w="med" len="med"/>
                      <a:tailEnd type="none" w="med" len="med"/>
                    </a:lnL>
                    <a:lnR cmpd="sng" algn="ctr" cap="flat" w="0">
                      <a:solidFill>
                        <a:srgbClr val="13538A"/>
                      </a:solidFill>
                      <a:prstDash val="solid"/>
                      <a:round/>
                      <a:headEnd type="none" w="med" len="med"/>
                      <a:tailEnd type="none" w="med" len="med"/>
                    </a:lnR>
                    <a:lnT cmpd="sng" algn="ctr" cap="flat" w="9364">
                      <a:solidFill>
                        <a:srgbClr val="13538A"/>
                      </a:solidFill>
                      <a:prstDash val="solid"/>
                      <a:round/>
                      <a:headEnd type="none" w="med" len="med"/>
                      <a:tailEnd type="none" w="med" len="med"/>
                    </a:lnT>
                    <a:lnB cmpd="sng" algn="ctr" cap="flat" w="0">
                      <a:solidFill>
                        <a:srgbClr val="13538A"/>
                      </a:solidFill>
                      <a:prstDash val="solid"/>
                      <a:round/>
                      <a:headEnd type="none" w="med" len="med"/>
                      <a:tailEnd type="none" w="med" len="med"/>
                    </a:lnB>
                    <a:solidFill>
                      <a:srgbClr val="FFFFFF"/>
                    </a:solidFill>
                  </a:tcPr>
                </a:tc>
                <a:tc>
                  <a:txBody>
                    <a:bodyPr anchor="t" rtlCol="false"/>
                    <a:lstStyle/>
                    <a:p>
                      <a:pPr algn="ctr">
                        <a:lnSpc>
                          <a:spcPts val="2639"/>
                        </a:lnSpc>
                        <a:defRPr/>
                      </a:pPr>
                      <a:r>
                        <a:rPr lang="en-US" sz="2199">
                          <a:solidFill>
                            <a:srgbClr val="000000"/>
                          </a:solidFill>
                          <a:latin typeface="Glacial Indifference"/>
                          <a:ea typeface="Glacial Indifference"/>
                          <a:cs typeface="Glacial Indifference"/>
                          <a:sym typeface="Glacial Indifference"/>
                        </a:rPr>
                        <a:t>0.22268485  </a:t>
                      </a:r>
                      <a:endParaRPr lang="en-US" sz="1100"/>
                    </a:p>
                  </a:txBody>
                  <a:tcPr marL="0" marR="0" marT="0" marB="0" anchor="ctr">
                    <a:lnL cmpd="sng" algn="ctr" cap="flat" w="0">
                      <a:solidFill>
                        <a:srgbClr val="13538A"/>
                      </a:solidFill>
                      <a:prstDash val="solid"/>
                      <a:round/>
                      <a:headEnd type="none" w="med" len="med"/>
                      <a:tailEnd type="none" w="med" len="med"/>
                    </a:lnL>
                    <a:lnR cmpd="sng" algn="ctr" cap="flat" w="0">
                      <a:solidFill>
                        <a:srgbClr val="13538A"/>
                      </a:solidFill>
                      <a:prstDash val="solid"/>
                      <a:round/>
                      <a:headEnd type="none" w="med" len="med"/>
                      <a:tailEnd type="none" w="med" len="med"/>
                    </a:lnR>
                    <a:lnT cmpd="sng" algn="ctr" cap="flat" w="9364">
                      <a:solidFill>
                        <a:srgbClr val="13538A"/>
                      </a:solidFill>
                      <a:prstDash val="solid"/>
                      <a:round/>
                      <a:headEnd type="none" w="med" len="med"/>
                      <a:tailEnd type="none" w="med" len="med"/>
                    </a:lnT>
                    <a:lnB cmpd="sng" algn="ctr" cap="flat" w="0">
                      <a:solidFill>
                        <a:srgbClr val="13538A"/>
                      </a:solidFill>
                      <a:prstDash val="solid"/>
                      <a:round/>
                      <a:headEnd type="none" w="med" len="med"/>
                      <a:tailEnd type="none" w="med" len="med"/>
                    </a:lnB>
                    <a:solidFill>
                      <a:srgbClr val="FFFFFF"/>
                    </a:solidFill>
                  </a:tcPr>
                </a:tc>
                <a:tc>
                  <a:txBody>
                    <a:bodyPr anchor="t" rtlCol="false"/>
                    <a:lstStyle/>
                    <a:p>
                      <a:pPr algn="ctr">
                        <a:lnSpc>
                          <a:spcPts val="2639"/>
                        </a:lnSpc>
                        <a:defRPr/>
                      </a:pPr>
                      <a:r>
                        <a:rPr lang="en-US" sz="2199">
                          <a:solidFill>
                            <a:srgbClr val="000000"/>
                          </a:solidFill>
                          <a:latin typeface="Glacial Indifference"/>
                          <a:ea typeface="Glacial Indifference"/>
                          <a:cs typeface="Glacial Indifference"/>
                          <a:sym typeface="Glacial Indifference"/>
                        </a:rPr>
                        <a:t>0.30089168</a:t>
                      </a:r>
                      <a:endParaRPr lang="en-US" sz="1100"/>
                    </a:p>
                  </a:txBody>
                  <a:tcPr marL="0" marR="0" marT="0" marB="0" anchor="ctr">
                    <a:lnL cmpd="sng" algn="ctr" cap="flat" w="0">
                      <a:solidFill>
                        <a:srgbClr val="13538A"/>
                      </a:solidFill>
                      <a:prstDash val="solid"/>
                      <a:round/>
                      <a:headEnd type="none" w="med" len="med"/>
                      <a:tailEnd type="none" w="med" len="med"/>
                    </a:lnL>
                    <a:lnR cmpd="sng" algn="ctr" cap="flat" w="0">
                      <a:solidFill>
                        <a:srgbClr val="13538A"/>
                      </a:solidFill>
                      <a:prstDash val="solid"/>
                      <a:round/>
                      <a:headEnd type="none" w="med" len="med"/>
                      <a:tailEnd type="none" w="med" len="med"/>
                    </a:lnR>
                    <a:lnT cmpd="sng" algn="ctr" cap="flat" w="9364">
                      <a:solidFill>
                        <a:srgbClr val="13538A"/>
                      </a:solidFill>
                      <a:prstDash val="solid"/>
                      <a:round/>
                      <a:headEnd type="none" w="med" len="med"/>
                      <a:tailEnd type="none" w="med" len="med"/>
                    </a:lnT>
                    <a:lnB cmpd="sng" algn="ctr" cap="flat" w="0">
                      <a:solidFill>
                        <a:srgbClr val="13538A"/>
                      </a:solidFill>
                      <a:prstDash val="solid"/>
                      <a:round/>
                      <a:headEnd type="none" w="med" len="med"/>
                      <a:tailEnd type="none" w="med" len="med"/>
                    </a:lnB>
                    <a:solidFill>
                      <a:srgbClr val="FFFFFF"/>
                    </a:solidFill>
                  </a:tcPr>
                </a:tc>
              </a:tr>
              <a:tr h="409942">
                <a:tc>
                  <a:txBody>
                    <a:bodyPr anchor="t" rtlCol="false"/>
                    <a:lstStyle/>
                    <a:p>
                      <a:pPr algn="l">
                        <a:lnSpc>
                          <a:spcPts val="3079"/>
                        </a:lnSpc>
                        <a:defRPr/>
                      </a:pPr>
                      <a:r>
                        <a:rPr lang="en-US" sz="2199">
                          <a:solidFill>
                            <a:srgbClr val="1D3557"/>
                          </a:solidFill>
                          <a:latin typeface="Glacial Indifference"/>
                          <a:ea typeface="Glacial Indifference"/>
                          <a:cs typeface="Glacial Indifference"/>
                          <a:sym typeface="Glacial Indifference"/>
                        </a:rPr>
                        <a:t>Critical Thinking  </a:t>
                      </a:r>
                      <a:endParaRPr lang="en-US" sz="1100"/>
                    </a:p>
                  </a:txBody>
                  <a:tcPr marL="0" marR="0" marT="0" marB="0" anchor="ctr">
                    <a:lnL cmpd="sng" algn="ctr" cap="flat" w="0">
                      <a:solidFill>
                        <a:srgbClr val="13538A"/>
                      </a:solidFill>
                      <a:prstDash val="solid"/>
                      <a:round/>
                      <a:headEnd type="none" w="med" len="med"/>
                      <a:tailEnd type="none" w="med" len="med"/>
                    </a:lnL>
                    <a:lnR cmpd="sng" algn="ctr" cap="flat" w="0">
                      <a:solidFill>
                        <a:srgbClr val="13538A"/>
                      </a:solidFill>
                      <a:prstDash val="solid"/>
                      <a:round/>
                      <a:headEnd type="none" w="med" len="med"/>
                      <a:tailEnd type="none" w="med" len="med"/>
                    </a:lnR>
                    <a:lnT cmpd="sng" algn="ctr" cap="flat" w="9364">
                      <a:solidFill>
                        <a:srgbClr val="13538A"/>
                      </a:solidFill>
                      <a:prstDash val="solid"/>
                      <a:round/>
                      <a:headEnd type="none" w="med" len="med"/>
                      <a:tailEnd type="none" w="med" len="med"/>
                    </a:lnT>
                    <a:lnB cmpd="sng" algn="ctr" cap="flat" w="0">
                      <a:solidFill>
                        <a:srgbClr val="13538A"/>
                      </a:solidFill>
                      <a:prstDash val="solid"/>
                      <a:round/>
                      <a:headEnd type="none" w="med" len="med"/>
                      <a:tailEnd type="none" w="med" len="med"/>
                    </a:lnB>
                    <a:solidFill>
                      <a:srgbClr val="FFFFFF"/>
                    </a:solidFill>
                  </a:tcPr>
                </a:tc>
                <a:tc>
                  <a:txBody>
                    <a:bodyPr anchor="t" rtlCol="false"/>
                    <a:lstStyle/>
                    <a:p>
                      <a:pPr algn="ctr">
                        <a:lnSpc>
                          <a:spcPts val="2639"/>
                        </a:lnSpc>
                        <a:defRPr/>
                      </a:pPr>
                      <a:r>
                        <a:rPr lang="en-US" sz="2199">
                          <a:solidFill>
                            <a:srgbClr val="000000"/>
                          </a:solidFill>
                          <a:latin typeface="Glacial Indifference"/>
                          <a:ea typeface="Glacial Indifference"/>
                          <a:cs typeface="Glacial Indifference"/>
                          <a:sym typeface="Glacial Indifference"/>
                        </a:rPr>
                        <a:t>0.246184</a:t>
                      </a:r>
                      <a:endParaRPr lang="en-US" sz="1100"/>
                    </a:p>
                  </a:txBody>
                  <a:tcPr marL="0" marR="0" marT="0" marB="0" anchor="ctr">
                    <a:lnL cmpd="sng" algn="ctr" cap="flat" w="0">
                      <a:solidFill>
                        <a:srgbClr val="13538A"/>
                      </a:solidFill>
                      <a:prstDash val="solid"/>
                      <a:round/>
                      <a:headEnd type="none" w="med" len="med"/>
                      <a:tailEnd type="none" w="med" len="med"/>
                    </a:lnL>
                    <a:lnR cmpd="sng" algn="ctr" cap="flat" w="0">
                      <a:solidFill>
                        <a:srgbClr val="13538A"/>
                      </a:solidFill>
                      <a:prstDash val="solid"/>
                      <a:round/>
                      <a:headEnd type="none" w="med" len="med"/>
                      <a:tailEnd type="none" w="med" len="med"/>
                    </a:lnR>
                    <a:lnT cmpd="sng" algn="ctr" cap="flat" w="9364">
                      <a:solidFill>
                        <a:srgbClr val="13538A"/>
                      </a:solidFill>
                      <a:prstDash val="solid"/>
                      <a:round/>
                      <a:headEnd type="none" w="med" len="med"/>
                      <a:tailEnd type="none" w="med" len="med"/>
                    </a:lnT>
                    <a:lnB cmpd="sng" algn="ctr" cap="flat" w="0">
                      <a:solidFill>
                        <a:srgbClr val="13538A"/>
                      </a:solidFill>
                      <a:prstDash val="solid"/>
                      <a:round/>
                      <a:headEnd type="none" w="med" len="med"/>
                      <a:tailEnd type="none" w="med" len="med"/>
                    </a:lnB>
                    <a:solidFill>
                      <a:srgbClr val="FFFFFF"/>
                    </a:solidFill>
                  </a:tcPr>
                </a:tc>
                <a:tc>
                  <a:txBody>
                    <a:bodyPr anchor="t" rtlCol="false"/>
                    <a:lstStyle/>
                    <a:p>
                      <a:pPr algn="ctr">
                        <a:lnSpc>
                          <a:spcPts val="2639"/>
                        </a:lnSpc>
                        <a:defRPr/>
                      </a:pPr>
                      <a:r>
                        <a:rPr lang="en-US" sz="2199">
                          <a:solidFill>
                            <a:srgbClr val="000000"/>
                          </a:solidFill>
                          <a:latin typeface="Glacial Indifference"/>
                          <a:ea typeface="Glacial Indifference"/>
                          <a:cs typeface="Glacial Indifference"/>
                          <a:sym typeface="Glacial Indifference"/>
                        </a:rPr>
                        <a:t>0.016890  </a:t>
                      </a:r>
                      <a:endParaRPr lang="en-US" sz="1100"/>
                    </a:p>
                  </a:txBody>
                  <a:tcPr marL="0" marR="0" marT="0" marB="0" anchor="ctr">
                    <a:lnL cmpd="sng" algn="ctr" cap="flat" w="0">
                      <a:solidFill>
                        <a:srgbClr val="13538A"/>
                      </a:solidFill>
                      <a:prstDash val="solid"/>
                      <a:round/>
                      <a:headEnd type="none" w="med" len="med"/>
                      <a:tailEnd type="none" w="med" len="med"/>
                    </a:lnL>
                    <a:lnR cmpd="sng" algn="ctr" cap="flat" w="0">
                      <a:solidFill>
                        <a:srgbClr val="13538A"/>
                      </a:solidFill>
                      <a:prstDash val="solid"/>
                      <a:round/>
                      <a:headEnd type="none" w="med" len="med"/>
                      <a:tailEnd type="none" w="med" len="med"/>
                    </a:lnR>
                    <a:lnT cmpd="sng" algn="ctr" cap="flat" w="9364">
                      <a:solidFill>
                        <a:srgbClr val="13538A"/>
                      </a:solidFill>
                      <a:prstDash val="solid"/>
                      <a:round/>
                      <a:headEnd type="none" w="med" len="med"/>
                      <a:tailEnd type="none" w="med" len="med"/>
                    </a:lnT>
                    <a:lnB cmpd="sng" algn="ctr" cap="flat" w="0">
                      <a:solidFill>
                        <a:srgbClr val="13538A"/>
                      </a:solidFill>
                      <a:prstDash val="solid"/>
                      <a:round/>
                      <a:headEnd type="none" w="med" len="med"/>
                      <a:tailEnd type="none" w="med" len="med"/>
                    </a:lnB>
                    <a:solidFill>
                      <a:srgbClr val="FFFFFF"/>
                    </a:solidFill>
                  </a:tcPr>
                </a:tc>
                <a:tc>
                  <a:txBody>
                    <a:bodyPr anchor="t" rtlCol="false"/>
                    <a:lstStyle/>
                    <a:p>
                      <a:pPr algn="ctr">
                        <a:lnSpc>
                          <a:spcPts val="2639"/>
                        </a:lnSpc>
                        <a:defRPr/>
                      </a:pPr>
                      <a:r>
                        <a:rPr lang="en-US" sz="2199">
                          <a:solidFill>
                            <a:srgbClr val="000000"/>
                          </a:solidFill>
                          <a:latin typeface="Glacial Indifference"/>
                          <a:ea typeface="Glacial Indifference"/>
                          <a:cs typeface="Glacial Indifference"/>
                          <a:sym typeface="Glacial Indifference"/>
                        </a:rPr>
                        <a:t>0.21441568</a:t>
                      </a:r>
                      <a:endParaRPr lang="en-US" sz="1100"/>
                    </a:p>
                  </a:txBody>
                  <a:tcPr marL="0" marR="0" marT="0" marB="0" anchor="ctr">
                    <a:lnL cmpd="sng" algn="ctr" cap="flat" w="0">
                      <a:solidFill>
                        <a:srgbClr val="13538A"/>
                      </a:solidFill>
                      <a:prstDash val="solid"/>
                      <a:round/>
                      <a:headEnd type="none" w="med" len="med"/>
                      <a:tailEnd type="none" w="med" len="med"/>
                    </a:lnL>
                    <a:lnR cmpd="sng" algn="ctr" cap="flat" w="0">
                      <a:solidFill>
                        <a:srgbClr val="13538A"/>
                      </a:solidFill>
                      <a:prstDash val="solid"/>
                      <a:round/>
                      <a:headEnd type="none" w="med" len="med"/>
                      <a:tailEnd type="none" w="med" len="med"/>
                    </a:lnR>
                    <a:lnT cmpd="sng" algn="ctr" cap="flat" w="9364">
                      <a:solidFill>
                        <a:srgbClr val="13538A"/>
                      </a:solidFill>
                      <a:prstDash val="solid"/>
                      <a:round/>
                      <a:headEnd type="none" w="med" len="med"/>
                      <a:tailEnd type="none" w="med" len="med"/>
                    </a:lnT>
                    <a:lnB cmpd="sng" algn="ctr" cap="flat" w="0">
                      <a:solidFill>
                        <a:srgbClr val="13538A"/>
                      </a:solidFill>
                      <a:prstDash val="solid"/>
                      <a:round/>
                      <a:headEnd type="none" w="med" len="med"/>
                      <a:tailEnd type="none" w="med" len="med"/>
                    </a:lnB>
                    <a:solidFill>
                      <a:srgbClr val="FFFFFF"/>
                    </a:solidFill>
                  </a:tcPr>
                </a:tc>
                <a:tc>
                  <a:txBody>
                    <a:bodyPr anchor="t" rtlCol="false"/>
                    <a:lstStyle/>
                    <a:p>
                      <a:pPr algn="ctr">
                        <a:lnSpc>
                          <a:spcPts val="2639"/>
                        </a:lnSpc>
                        <a:defRPr/>
                      </a:pPr>
                      <a:r>
                        <a:rPr lang="en-US" sz="2199">
                          <a:solidFill>
                            <a:srgbClr val="000000"/>
                          </a:solidFill>
                          <a:latin typeface="Glacial Indifference"/>
                          <a:ea typeface="Glacial Indifference"/>
                          <a:cs typeface="Glacial Indifference"/>
                          <a:sym typeface="Glacial Indifference"/>
                        </a:rPr>
                        <a:t>0.27986824</a:t>
                      </a:r>
                      <a:endParaRPr lang="en-US" sz="1100"/>
                    </a:p>
                  </a:txBody>
                  <a:tcPr marL="0" marR="0" marT="0" marB="0" anchor="ctr">
                    <a:lnL cmpd="sng" algn="ctr" cap="flat" w="0">
                      <a:solidFill>
                        <a:srgbClr val="13538A"/>
                      </a:solidFill>
                      <a:prstDash val="solid"/>
                      <a:round/>
                      <a:headEnd type="none" w="med" len="med"/>
                      <a:tailEnd type="none" w="med" len="med"/>
                    </a:lnL>
                    <a:lnR cmpd="sng" algn="ctr" cap="flat" w="0">
                      <a:solidFill>
                        <a:srgbClr val="13538A"/>
                      </a:solidFill>
                      <a:prstDash val="solid"/>
                      <a:round/>
                      <a:headEnd type="none" w="med" len="med"/>
                      <a:tailEnd type="none" w="med" len="med"/>
                    </a:lnR>
                    <a:lnT cmpd="sng" algn="ctr" cap="flat" w="9364">
                      <a:solidFill>
                        <a:srgbClr val="13538A"/>
                      </a:solidFill>
                      <a:prstDash val="solid"/>
                      <a:round/>
                      <a:headEnd type="none" w="med" len="med"/>
                      <a:tailEnd type="none" w="med" len="med"/>
                    </a:lnT>
                    <a:lnB cmpd="sng" algn="ctr" cap="flat" w="0">
                      <a:solidFill>
                        <a:srgbClr val="13538A"/>
                      </a:solidFill>
                      <a:prstDash val="solid"/>
                      <a:round/>
                      <a:headEnd type="none" w="med" len="med"/>
                      <a:tailEnd type="none" w="med" len="med"/>
                    </a:lnB>
                    <a:solidFill>
                      <a:srgbClr val="FFFFFF"/>
                    </a:solidFill>
                  </a:tcPr>
                </a:tc>
              </a:tr>
              <a:tr h="409942">
                <a:tc>
                  <a:txBody>
                    <a:bodyPr anchor="t" rtlCol="false"/>
                    <a:lstStyle/>
                    <a:p>
                      <a:pPr algn="l">
                        <a:lnSpc>
                          <a:spcPts val="3079"/>
                        </a:lnSpc>
                        <a:defRPr/>
                      </a:pPr>
                      <a:r>
                        <a:rPr lang="en-US" sz="2199">
                          <a:solidFill>
                            <a:srgbClr val="1D3557"/>
                          </a:solidFill>
                          <a:latin typeface="Glacial Indifference"/>
                          <a:ea typeface="Glacial Indifference"/>
                          <a:cs typeface="Glacial Indifference"/>
                          <a:sym typeface="Glacial Indifference"/>
                        </a:rPr>
                        <a:t>Problem Solving</a:t>
                      </a:r>
                      <a:endParaRPr lang="en-US" sz="1100"/>
                    </a:p>
                  </a:txBody>
                  <a:tcPr marL="0" marR="0" marT="0" marB="0" anchor="ctr">
                    <a:lnL cmpd="sng" algn="ctr" cap="flat" w="0">
                      <a:solidFill>
                        <a:srgbClr val="13538A"/>
                      </a:solidFill>
                      <a:prstDash val="solid"/>
                      <a:round/>
                      <a:headEnd type="none" w="med" len="med"/>
                      <a:tailEnd type="none" w="med" len="med"/>
                    </a:lnL>
                    <a:lnR cmpd="sng" algn="ctr" cap="flat" w="0">
                      <a:solidFill>
                        <a:srgbClr val="13538A"/>
                      </a:solidFill>
                      <a:prstDash val="solid"/>
                      <a:round/>
                      <a:headEnd type="none" w="med" len="med"/>
                      <a:tailEnd type="none" w="med" len="med"/>
                    </a:lnR>
                    <a:lnT cmpd="sng" algn="ctr" cap="flat" w="9364">
                      <a:solidFill>
                        <a:srgbClr val="13538A"/>
                      </a:solidFill>
                      <a:prstDash val="solid"/>
                      <a:round/>
                      <a:headEnd type="none" w="med" len="med"/>
                      <a:tailEnd type="none" w="med" len="med"/>
                    </a:lnT>
                    <a:lnB cmpd="sng" algn="ctr" cap="flat" w="0">
                      <a:solidFill>
                        <a:srgbClr val="13538A"/>
                      </a:solidFill>
                      <a:prstDash val="solid"/>
                      <a:round/>
                      <a:headEnd type="none" w="med" len="med"/>
                      <a:tailEnd type="none" w="med" len="med"/>
                    </a:lnB>
                    <a:solidFill>
                      <a:srgbClr val="FFFFFF"/>
                    </a:solidFill>
                  </a:tcPr>
                </a:tc>
                <a:tc>
                  <a:txBody>
                    <a:bodyPr anchor="t" rtlCol="false"/>
                    <a:lstStyle/>
                    <a:p>
                      <a:pPr algn="ctr">
                        <a:lnSpc>
                          <a:spcPts val="2639"/>
                        </a:lnSpc>
                        <a:defRPr/>
                      </a:pPr>
                      <a:r>
                        <a:rPr lang="en-US" sz="2199">
                          <a:solidFill>
                            <a:srgbClr val="000000"/>
                          </a:solidFill>
                          <a:latin typeface="Glacial Indifference"/>
                          <a:ea typeface="Glacial Indifference"/>
                          <a:cs typeface="Glacial Indifference"/>
                          <a:sym typeface="Glacial Indifference"/>
                        </a:rPr>
                        <a:t>0.080374</a:t>
                      </a:r>
                      <a:endParaRPr lang="en-US" sz="1100"/>
                    </a:p>
                  </a:txBody>
                  <a:tcPr marL="0" marR="0" marT="0" marB="0" anchor="ctr">
                    <a:lnL cmpd="sng" algn="ctr" cap="flat" w="0">
                      <a:solidFill>
                        <a:srgbClr val="13538A"/>
                      </a:solidFill>
                      <a:prstDash val="solid"/>
                      <a:round/>
                      <a:headEnd type="none" w="med" len="med"/>
                      <a:tailEnd type="none" w="med" len="med"/>
                    </a:lnL>
                    <a:lnR cmpd="sng" algn="ctr" cap="flat" w="0">
                      <a:solidFill>
                        <a:srgbClr val="13538A"/>
                      </a:solidFill>
                      <a:prstDash val="solid"/>
                      <a:round/>
                      <a:headEnd type="none" w="med" len="med"/>
                      <a:tailEnd type="none" w="med" len="med"/>
                    </a:lnR>
                    <a:lnT cmpd="sng" algn="ctr" cap="flat" w="9364">
                      <a:solidFill>
                        <a:srgbClr val="13538A"/>
                      </a:solidFill>
                      <a:prstDash val="solid"/>
                      <a:round/>
                      <a:headEnd type="none" w="med" len="med"/>
                      <a:tailEnd type="none" w="med" len="med"/>
                    </a:lnT>
                    <a:lnB cmpd="sng" algn="ctr" cap="flat" w="0">
                      <a:solidFill>
                        <a:srgbClr val="13538A"/>
                      </a:solidFill>
                      <a:prstDash val="solid"/>
                      <a:round/>
                      <a:headEnd type="none" w="med" len="med"/>
                      <a:tailEnd type="none" w="med" len="med"/>
                    </a:lnB>
                    <a:solidFill>
                      <a:srgbClr val="FFFFFF"/>
                    </a:solidFill>
                  </a:tcPr>
                </a:tc>
                <a:tc>
                  <a:txBody>
                    <a:bodyPr anchor="t" rtlCol="false"/>
                    <a:lstStyle/>
                    <a:p>
                      <a:pPr algn="ctr">
                        <a:lnSpc>
                          <a:spcPts val="2639"/>
                        </a:lnSpc>
                        <a:defRPr/>
                      </a:pPr>
                      <a:r>
                        <a:rPr lang="en-US" sz="2199">
                          <a:solidFill>
                            <a:srgbClr val="000000"/>
                          </a:solidFill>
                          <a:latin typeface="Glacial Indifference"/>
                          <a:ea typeface="Glacial Indifference"/>
                          <a:cs typeface="Glacial Indifference"/>
                          <a:sym typeface="Glacial Indifference"/>
                        </a:rPr>
                        <a:t>0.019395</a:t>
                      </a:r>
                      <a:endParaRPr lang="en-US" sz="1100"/>
                    </a:p>
                  </a:txBody>
                  <a:tcPr marL="0" marR="0" marT="0" marB="0" anchor="ctr">
                    <a:lnL cmpd="sng" algn="ctr" cap="flat" w="0">
                      <a:solidFill>
                        <a:srgbClr val="13538A"/>
                      </a:solidFill>
                      <a:prstDash val="solid"/>
                      <a:round/>
                      <a:headEnd type="none" w="med" len="med"/>
                      <a:tailEnd type="none" w="med" len="med"/>
                    </a:lnL>
                    <a:lnR cmpd="sng" algn="ctr" cap="flat" w="0">
                      <a:solidFill>
                        <a:srgbClr val="13538A"/>
                      </a:solidFill>
                      <a:prstDash val="solid"/>
                      <a:round/>
                      <a:headEnd type="none" w="med" len="med"/>
                      <a:tailEnd type="none" w="med" len="med"/>
                    </a:lnR>
                    <a:lnT cmpd="sng" algn="ctr" cap="flat" w="9364">
                      <a:solidFill>
                        <a:srgbClr val="13538A"/>
                      </a:solidFill>
                      <a:prstDash val="solid"/>
                      <a:round/>
                      <a:headEnd type="none" w="med" len="med"/>
                      <a:tailEnd type="none" w="med" len="med"/>
                    </a:lnT>
                    <a:lnB cmpd="sng" algn="ctr" cap="flat" w="0">
                      <a:solidFill>
                        <a:srgbClr val="13538A"/>
                      </a:solidFill>
                      <a:prstDash val="solid"/>
                      <a:round/>
                      <a:headEnd type="none" w="med" len="med"/>
                      <a:tailEnd type="none" w="med" len="med"/>
                    </a:lnB>
                    <a:solidFill>
                      <a:srgbClr val="FFFFFF"/>
                    </a:solidFill>
                  </a:tcPr>
                </a:tc>
                <a:tc>
                  <a:txBody>
                    <a:bodyPr anchor="t" rtlCol="false"/>
                    <a:lstStyle/>
                    <a:p>
                      <a:pPr algn="ctr">
                        <a:lnSpc>
                          <a:spcPts val="2639"/>
                        </a:lnSpc>
                        <a:defRPr/>
                      </a:pPr>
                      <a:r>
                        <a:rPr lang="en-US" sz="2199">
                          <a:solidFill>
                            <a:srgbClr val="000000"/>
                          </a:solidFill>
                          <a:latin typeface="Glacial Indifference"/>
                          <a:ea typeface="Glacial Indifference"/>
                          <a:cs typeface="Glacial Indifference"/>
                          <a:sym typeface="Glacial Indifference"/>
                        </a:rPr>
                        <a:t>0.04268043</a:t>
                      </a:r>
                      <a:endParaRPr lang="en-US" sz="1100"/>
                    </a:p>
                  </a:txBody>
                  <a:tcPr marL="0" marR="0" marT="0" marB="0" anchor="ctr">
                    <a:lnL cmpd="sng" algn="ctr" cap="flat" w="0">
                      <a:solidFill>
                        <a:srgbClr val="13538A"/>
                      </a:solidFill>
                      <a:prstDash val="solid"/>
                      <a:round/>
                      <a:headEnd type="none" w="med" len="med"/>
                      <a:tailEnd type="none" w="med" len="med"/>
                    </a:lnL>
                    <a:lnR cmpd="sng" algn="ctr" cap="flat" w="0">
                      <a:solidFill>
                        <a:srgbClr val="13538A"/>
                      </a:solidFill>
                      <a:prstDash val="solid"/>
                      <a:round/>
                      <a:headEnd type="none" w="med" len="med"/>
                      <a:tailEnd type="none" w="med" len="med"/>
                    </a:lnR>
                    <a:lnT cmpd="sng" algn="ctr" cap="flat" w="9364">
                      <a:solidFill>
                        <a:srgbClr val="13538A"/>
                      </a:solidFill>
                      <a:prstDash val="solid"/>
                      <a:round/>
                      <a:headEnd type="none" w="med" len="med"/>
                      <a:tailEnd type="none" w="med" len="med"/>
                    </a:lnT>
                    <a:lnB cmpd="sng" algn="ctr" cap="flat" w="0">
                      <a:solidFill>
                        <a:srgbClr val="13538A"/>
                      </a:solidFill>
                      <a:prstDash val="solid"/>
                      <a:round/>
                      <a:headEnd type="none" w="med" len="med"/>
                      <a:tailEnd type="none" w="med" len="med"/>
                    </a:lnB>
                    <a:solidFill>
                      <a:srgbClr val="FFFFFF"/>
                    </a:solidFill>
                  </a:tcPr>
                </a:tc>
                <a:tc>
                  <a:txBody>
                    <a:bodyPr anchor="t" rtlCol="false"/>
                    <a:lstStyle/>
                    <a:p>
                      <a:pPr algn="ctr">
                        <a:lnSpc>
                          <a:spcPts val="2639"/>
                        </a:lnSpc>
                        <a:defRPr/>
                      </a:pPr>
                      <a:r>
                        <a:rPr lang="en-US" sz="2199">
                          <a:solidFill>
                            <a:srgbClr val="000000"/>
                          </a:solidFill>
                          <a:latin typeface="Glacial Indifference"/>
                          <a:ea typeface="Glacial Indifference"/>
                          <a:cs typeface="Glacial Indifference"/>
                          <a:sym typeface="Glacial Indifference"/>
                        </a:rPr>
                        <a:t>0.11752303</a:t>
                      </a:r>
                      <a:endParaRPr lang="en-US" sz="1100"/>
                    </a:p>
                  </a:txBody>
                  <a:tcPr marL="0" marR="0" marT="0" marB="0" anchor="ctr">
                    <a:lnL cmpd="sng" algn="ctr" cap="flat" w="0">
                      <a:solidFill>
                        <a:srgbClr val="13538A"/>
                      </a:solidFill>
                      <a:prstDash val="solid"/>
                      <a:round/>
                      <a:headEnd type="none" w="med" len="med"/>
                      <a:tailEnd type="none" w="med" len="med"/>
                    </a:lnL>
                    <a:lnR cmpd="sng" algn="ctr" cap="flat" w="0">
                      <a:solidFill>
                        <a:srgbClr val="13538A"/>
                      </a:solidFill>
                      <a:prstDash val="solid"/>
                      <a:round/>
                      <a:headEnd type="none" w="med" len="med"/>
                      <a:tailEnd type="none" w="med" len="med"/>
                    </a:lnR>
                    <a:lnT cmpd="sng" algn="ctr" cap="flat" w="9364">
                      <a:solidFill>
                        <a:srgbClr val="13538A"/>
                      </a:solidFill>
                      <a:prstDash val="solid"/>
                      <a:round/>
                      <a:headEnd type="none" w="med" len="med"/>
                      <a:tailEnd type="none" w="med" len="med"/>
                    </a:lnT>
                    <a:lnB cmpd="sng" algn="ctr" cap="flat" w="0">
                      <a:solidFill>
                        <a:srgbClr val="13538A"/>
                      </a:solidFill>
                      <a:prstDash val="solid"/>
                      <a:round/>
                      <a:headEnd type="none" w="med" len="med"/>
                      <a:tailEnd type="none" w="med" len="med"/>
                    </a:lnB>
                    <a:solidFill>
                      <a:srgbClr val="FFFFFF"/>
                    </a:solidFill>
                  </a:tcPr>
                </a:tc>
              </a:tr>
              <a:tr h="409942">
                <a:tc>
                  <a:txBody>
                    <a:bodyPr anchor="t" rtlCol="false"/>
                    <a:lstStyle/>
                    <a:p>
                      <a:pPr algn="l">
                        <a:lnSpc>
                          <a:spcPts val="3079"/>
                        </a:lnSpc>
                        <a:defRPr/>
                      </a:pPr>
                      <a:r>
                        <a:rPr lang="en-US" sz="2199">
                          <a:solidFill>
                            <a:srgbClr val="1D3557"/>
                          </a:solidFill>
                          <a:latin typeface="Glacial Indifference"/>
                          <a:ea typeface="Glacial Indifference"/>
                          <a:cs typeface="Glacial Indifference"/>
                          <a:sym typeface="Glacial Indifference"/>
                        </a:rPr>
                        <a:t>Negotiation</a:t>
                      </a:r>
                      <a:endParaRPr lang="en-US" sz="1100"/>
                    </a:p>
                  </a:txBody>
                  <a:tcPr marL="0" marR="0" marT="0" marB="0" anchor="ctr">
                    <a:lnL cmpd="sng" algn="ctr" cap="flat" w="0">
                      <a:solidFill>
                        <a:srgbClr val="13538A"/>
                      </a:solidFill>
                      <a:prstDash val="solid"/>
                      <a:round/>
                      <a:headEnd type="none" w="med" len="med"/>
                      <a:tailEnd type="none" w="med" len="med"/>
                    </a:lnL>
                    <a:lnR cmpd="sng" algn="ctr" cap="flat" w="0">
                      <a:solidFill>
                        <a:srgbClr val="13538A"/>
                      </a:solidFill>
                      <a:prstDash val="solid"/>
                      <a:round/>
                      <a:headEnd type="none" w="med" len="med"/>
                      <a:tailEnd type="none" w="med" len="med"/>
                    </a:lnR>
                    <a:lnT cmpd="sng" algn="ctr" cap="flat" w="9364">
                      <a:solidFill>
                        <a:srgbClr val="13538A"/>
                      </a:solidFill>
                      <a:prstDash val="solid"/>
                      <a:round/>
                      <a:headEnd type="none" w="med" len="med"/>
                      <a:tailEnd type="none" w="med" len="med"/>
                    </a:lnT>
                    <a:lnB cmpd="sng" algn="ctr" cap="flat" w="0">
                      <a:solidFill>
                        <a:srgbClr val="13538A"/>
                      </a:solidFill>
                      <a:prstDash val="solid"/>
                      <a:round/>
                      <a:headEnd type="none" w="med" len="med"/>
                      <a:tailEnd type="none" w="med" len="med"/>
                    </a:lnB>
                    <a:solidFill>
                      <a:srgbClr val="FFFFFF"/>
                    </a:solidFill>
                  </a:tcPr>
                </a:tc>
                <a:tc>
                  <a:txBody>
                    <a:bodyPr anchor="t" rtlCol="false"/>
                    <a:lstStyle/>
                    <a:p>
                      <a:pPr algn="ctr">
                        <a:lnSpc>
                          <a:spcPts val="2639"/>
                        </a:lnSpc>
                        <a:defRPr/>
                      </a:pPr>
                      <a:r>
                        <a:rPr lang="en-US" sz="2199">
                          <a:solidFill>
                            <a:srgbClr val="000000"/>
                          </a:solidFill>
                          <a:latin typeface="Glacial Indifference"/>
                          <a:ea typeface="Glacial Indifference"/>
                          <a:cs typeface="Glacial Indifference"/>
                          <a:sym typeface="Glacial Indifference"/>
                        </a:rPr>
                        <a:t>0.080374</a:t>
                      </a:r>
                      <a:endParaRPr lang="en-US" sz="1100"/>
                    </a:p>
                  </a:txBody>
                  <a:tcPr marL="0" marR="0" marT="0" marB="0" anchor="ctr">
                    <a:lnL cmpd="sng" algn="ctr" cap="flat" w="0">
                      <a:solidFill>
                        <a:srgbClr val="13538A"/>
                      </a:solidFill>
                      <a:prstDash val="solid"/>
                      <a:round/>
                      <a:headEnd type="none" w="med" len="med"/>
                      <a:tailEnd type="none" w="med" len="med"/>
                    </a:lnL>
                    <a:lnR cmpd="sng" algn="ctr" cap="flat" w="0">
                      <a:solidFill>
                        <a:srgbClr val="13538A"/>
                      </a:solidFill>
                      <a:prstDash val="solid"/>
                      <a:round/>
                      <a:headEnd type="none" w="med" len="med"/>
                      <a:tailEnd type="none" w="med" len="med"/>
                    </a:lnR>
                    <a:lnT cmpd="sng" algn="ctr" cap="flat" w="9364">
                      <a:solidFill>
                        <a:srgbClr val="13538A"/>
                      </a:solidFill>
                      <a:prstDash val="solid"/>
                      <a:round/>
                      <a:headEnd type="none" w="med" len="med"/>
                      <a:tailEnd type="none" w="med" len="med"/>
                    </a:lnT>
                    <a:lnB cmpd="sng" algn="ctr" cap="flat" w="0">
                      <a:solidFill>
                        <a:srgbClr val="13538A"/>
                      </a:solidFill>
                      <a:prstDash val="solid"/>
                      <a:round/>
                      <a:headEnd type="none" w="med" len="med"/>
                      <a:tailEnd type="none" w="med" len="med"/>
                    </a:lnB>
                    <a:solidFill>
                      <a:srgbClr val="FFFFFF"/>
                    </a:solidFill>
                  </a:tcPr>
                </a:tc>
                <a:tc>
                  <a:txBody>
                    <a:bodyPr anchor="t" rtlCol="false"/>
                    <a:lstStyle/>
                    <a:p>
                      <a:pPr algn="ctr">
                        <a:lnSpc>
                          <a:spcPts val="2639"/>
                        </a:lnSpc>
                        <a:defRPr/>
                      </a:pPr>
                      <a:r>
                        <a:rPr lang="en-US" sz="2199">
                          <a:solidFill>
                            <a:srgbClr val="000000"/>
                          </a:solidFill>
                          <a:latin typeface="Glacial Indifference"/>
                          <a:ea typeface="Glacial Indifference"/>
                          <a:cs typeface="Glacial Indifference"/>
                          <a:sym typeface="Glacial Indifference"/>
                        </a:rPr>
                        <a:t>0.018821 </a:t>
                      </a:r>
                      <a:endParaRPr lang="en-US" sz="1100"/>
                    </a:p>
                  </a:txBody>
                  <a:tcPr marL="0" marR="0" marT="0" marB="0" anchor="ctr">
                    <a:lnL cmpd="sng" algn="ctr" cap="flat" w="0">
                      <a:solidFill>
                        <a:srgbClr val="13538A"/>
                      </a:solidFill>
                      <a:prstDash val="solid"/>
                      <a:round/>
                      <a:headEnd type="none" w="med" len="med"/>
                      <a:tailEnd type="none" w="med" len="med"/>
                    </a:lnL>
                    <a:lnR cmpd="sng" algn="ctr" cap="flat" w="0">
                      <a:solidFill>
                        <a:srgbClr val="13538A"/>
                      </a:solidFill>
                      <a:prstDash val="solid"/>
                      <a:round/>
                      <a:headEnd type="none" w="med" len="med"/>
                      <a:tailEnd type="none" w="med" len="med"/>
                    </a:lnR>
                    <a:lnT cmpd="sng" algn="ctr" cap="flat" w="9364">
                      <a:solidFill>
                        <a:srgbClr val="13538A"/>
                      </a:solidFill>
                      <a:prstDash val="solid"/>
                      <a:round/>
                      <a:headEnd type="none" w="med" len="med"/>
                      <a:tailEnd type="none" w="med" len="med"/>
                    </a:lnT>
                    <a:lnB cmpd="sng" algn="ctr" cap="flat" w="0">
                      <a:solidFill>
                        <a:srgbClr val="13538A"/>
                      </a:solidFill>
                      <a:prstDash val="solid"/>
                      <a:round/>
                      <a:headEnd type="none" w="med" len="med"/>
                      <a:tailEnd type="none" w="med" len="med"/>
                    </a:lnB>
                    <a:solidFill>
                      <a:srgbClr val="FFFFFF"/>
                    </a:solidFill>
                  </a:tcPr>
                </a:tc>
                <a:tc>
                  <a:txBody>
                    <a:bodyPr anchor="t" rtlCol="false"/>
                    <a:lstStyle/>
                    <a:p>
                      <a:pPr algn="ctr">
                        <a:lnSpc>
                          <a:spcPts val="2639"/>
                        </a:lnSpc>
                        <a:defRPr/>
                      </a:pPr>
                      <a:r>
                        <a:rPr lang="en-US" sz="2199">
                          <a:solidFill>
                            <a:srgbClr val="000000"/>
                          </a:solidFill>
                          <a:latin typeface="Glacial Indifference"/>
                          <a:ea typeface="Glacial Indifference"/>
                          <a:cs typeface="Glacial Indifference"/>
                          <a:sym typeface="Glacial Indifference"/>
                        </a:rPr>
                        <a:t>-0.01830418  </a:t>
                      </a:r>
                      <a:endParaRPr lang="en-US" sz="1100"/>
                    </a:p>
                  </a:txBody>
                  <a:tcPr marL="0" marR="0" marT="0" marB="0" anchor="ctr">
                    <a:lnL cmpd="sng" algn="ctr" cap="flat" w="0">
                      <a:solidFill>
                        <a:srgbClr val="13538A"/>
                      </a:solidFill>
                      <a:prstDash val="solid"/>
                      <a:round/>
                      <a:headEnd type="none" w="med" len="med"/>
                      <a:tailEnd type="none" w="med" len="med"/>
                    </a:lnL>
                    <a:lnR cmpd="sng" algn="ctr" cap="flat" w="0">
                      <a:solidFill>
                        <a:srgbClr val="13538A"/>
                      </a:solidFill>
                      <a:prstDash val="solid"/>
                      <a:round/>
                      <a:headEnd type="none" w="med" len="med"/>
                      <a:tailEnd type="none" w="med" len="med"/>
                    </a:lnR>
                    <a:lnT cmpd="sng" algn="ctr" cap="flat" w="9364">
                      <a:solidFill>
                        <a:srgbClr val="13538A"/>
                      </a:solidFill>
                      <a:prstDash val="solid"/>
                      <a:round/>
                      <a:headEnd type="none" w="med" len="med"/>
                      <a:tailEnd type="none" w="med" len="med"/>
                    </a:lnT>
                    <a:lnB cmpd="sng" algn="ctr" cap="flat" w="0">
                      <a:solidFill>
                        <a:srgbClr val="13538A"/>
                      </a:solidFill>
                      <a:prstDash val="solid"/>
                      <a:round/>
                      <a:headEnd type="none" w="med" len="med"/>
                      <a:tailEnd type="none" w="med" len="med"/>
                    </a:lnB>
                    <a:solidFill>
                      <a:srgbClr val="FFFFFF"/>
                    </a:solidFill>
                  </a:tcPr>
                </a:tc>
                <a:tc>
                  <a:txBody>
                    <a:bodyPr anchor="t" rtlCol="false"/>
                    <a:lstStyle/>
                    <a:p>
                      <a:pPr algn="ctr">
                        <a:lnSpc>
                          <a:spcPts val="2639"/>
                        </a:lnSpc>
                        <a:defRPr/>
                      </a:pPr>
                      <a:r>
                        <a:rPr lang="en-US" sz="2199">
                          <a:solidFill>
                            <a:srgbClr val="000000"/>
                          </a:solidFill>
                          <a:latin typeface="Glacial Indifference"/>
                          <a:ea typeface="Glacial Indifference"/>
                          <a:cs typeface="Glacial Indifference"/>
                          <a:sym typeface="Glacial Indifference"/>
                        </a:rPr>
                        <a:t>0.05434274</a:t>
                      </a:r>
                      <a:endParaRPr lang="en-US" sz="1100"/>
                    </a:p>
                  </a:txBody>
                  <a:tcPr marL="0" marR="0" marT="0" marB="0" anchor="ctr">
                    <a:lnL cmpd="sng" algn="ctr" cap="flat" w="0">
                      <a:solidFill>
                        <a:srgbClr val="13538A"/>
                      </a:solidFill>
                      <a:prstDash val="solid"/>
                      <a:round/>
                      <a:headEnd type="none" w="med" len="med"/>
                      <a:tailEnd type="none" w="med" len="med"/>
                    </a:lnL>
                    <a:lnR cmpd="sng" algn="ctr" cap="flat" w="0">
                      <a:solidFill>
                        <a:srgbClr val="13538A"/>
                      </a:solidFill>
                      <a:prstDash val="solid"/>
                      <a:round/>
                      <a:headEnd type="none" w="med" len="med"/>
                      <a:tailEnd type="none" w="med" len="med"/>
                    </a:lnR>
                    <a:lnT cmpd="sng" algn="ctr" cap="flat" w="9364">
                      <a:solidFill>
                        <a:srgbClr val="13538A"/>
                      </a:solidFill>
                      <a:prstDash val="solid"/>
                      <a:round/>
                      <a:headEnd type="none" w="med" len="med"/>
                      <a:tailEnd type="none" w="med" len="med"/>
                    </a:lnT>
                    <a:lnB cmpd="sng" algn="ctr" cap="flat" w="0">
                      <a:solidFill>
                        <a:srgbClr val="13538A"/>
                      </a:solidFill>
                      <a:prstDash val="solid"/>
                      <a:round/>
                      <a:headEnd type="none" w="med" len="med"/>
                      <a:tailEnd type="none" w="med" len="med"/>
                    </a:lnB>
                    <a:solidFill>
                      <a:srgbClr val="FFFFFF"/>
                    </a:solidFill>
                  </a:tcPr>
                </a:tc>
              </a:tr>
              <a:tr h="409942">
                <a:tc>
                  <a:txBody>
                    <a:bodyPr anchor="t" rtlCol="false"/>
                    <a:lstStyle/>
                    <a:p>
                      <a:pPr algn="l">
                        <a:lnSpc>
                          <a:spcPts val="3079"/>
                        </a:lnSpc>
                        <a:defRPr/>
                      </a:pPr>
                      <a:r>
                        <a:rPr lang="en-US" sz="2199">
                          <a:solidFill>
                            <a:srgbClr val="1D3557"/>
                          </a:solidFill>
                          <a:latin typeface="Glacial Indifference"/>
                          <a:ea typeface="Glacial Indifference"/>
                          <a:cs typeface="Glacial Indifference"/>
                          <a:sym typeface="Glacial Indifference"/>
                        </a:rPr>
                        <a:t>Decision making</a:t>
                      </a:r>
                      <a:endParaRPr lang="en-US" sz="1100"/>
                    </a:p>
                  </a:txBody>
                  <a:tcPr marL="0" marR="0" marT="0" marB="0" anchor="ctr">
                    <a:lnL cmpd="sng" algn="ctr" cap="flat" w="0">
                      <a:solidFill>
                        <a:srgbClr val="13538A"/>
                      </a:solidFill>
                      <a:prstDash val="solid"/>
                      <a:round/>
                      <a:headEnd type="none" w="med" len="med"/>
                      <a:tailEnd type="none" w="med" len="med"/>
                    </a:lnL>
                    <a:lnR cmpd="sng" algn="ctr" cap="flat" w="0">
                      <a:solidFill>
                        <a:srgbClr val="13538A"/>
                      </a:solidFill>
                      <a:prstDash val="solid"/>
                      <a:round/>
                      <a:headEnd type="none" w="med" len="med"/>
                      <a:tailEnd type="none" w="med" len="med"/>
                    </a:lnR>
                    <a:lnT cmpd="sng" algn="ctr" cap="flat" w="9364">
                      <a:solidFill>
                        <a:srgbClr val="13538A"/>
                      </a:solidFill>
                      <a:prstDash val="solid"/>
                      <a:round/>
                      <a:headEnd type="none" w="med" len="med"/>
                      <a:tailEnd type="none" w="med" len="med"/>
                    </a:lnT>
                    <a:lnB cmpd="sng" algn="ctr" cap="flat" w="0">
                      <a:solidFill>
                        <a:srgbClr val="13538A"/>
                      </a:solidFill>
                      <a:prstDash val="solid"/>
                      <a:round/>
                      <a:headEnd type="none" w="med" len="med"/>
                      <a:tailEnd type="none" w="med" len="med"/>
                    </a:lnB>
                    <a:solidFill>
                      <a:srgbClr val="FFFFFF"/>
                    </a:solidFill>
                  </a:tcPr>
                </a:tc>
                <a:tc>
                  <a:txBody>
                    <a:bodyPr anchor="t" rtlCol="false"/>
                    <a:lstStyle/>
                    <a:p>
                      <a:pPr algn="ctr">
                        <a:lnSpc>
                          <a:spcPts val="2639"/>
                        </a:lnSpc>
                        <a:defRPr/>
                      </a:pPr>
                      <a:r>
                        <a:rPr lang="en-US" sz="2199">
                          <a:solidFill>
                            <a:srgbClr val="000000"/>
                          </a:solidFill>
                          <a:latin typeface="Glacial Indifference"/>
                          <a:ea typeface="Glacial Indifference"/>
                          <a:cs typeface="Glacial Indifference"/>
                          <a:sym typeface="Glacial Indifference"/>
                        </a:rPr>
                        <a:t>0.009036</a:t>
                      </a:r>
                      <a:endParaRPr lang="en-US" sz="1100"/>
                    </a:p>
                  </a:txBody>
                  <a:tcPr marL="0" marR="0" marT="0" marB="0" anchor="ctr">
                    <a:lnL cmpd="sng" algn="ctr" cap="flat" w="0">
                      <a:solidFill>
                        <a:srgbClr val="13538A"/>
                      </a:solidFill>
                      <a:prstDash val="solid"/>
                      <a:round/>
                      <a:headEnd type="none" w="med" len="med"/>
                      <a:tailEnd type="none" w="med" len="med"/>
                    </a:lnL>
                    <a:lnR cmpd="sng" algn="ctr" cap="flat" w="0">
                      <a:solidFill>
                        <a:srgbClr val="13538A"/>
                      </a:solidFill>
                      <a:prstDash val="solid"/>
                      <a:round/>
                      <a:headEnd type="none" w="med" len="med"/>
                      <a:tailEnd type="none" w="med" len="med"/>
                    </a:lnR>
                    <a:lnT cmpd="sng" algn="ctr" cap="flat" w="9364">
                      <a:solidFill>
                        <a:srgbClr val="13538A"/>
                      </a:solidFill>
                      <a:prstDash val="solid"/>
                      <a:round/>
                      <a:headEnd type="none" w="med" len="med"/>
                      <a:tailEnd type="none" w="med" len="med"/>
                    </a:lnT>
                    <a:lnB cmpd="sng" algn="ctr" cap="flat" w="0">
                      <a:solidFill>
                        <a:srgbClr val="13538A"/>
                      </a:solidFill>
                      <a:prstDash val="solid"/>
                      <a:round/>
                      <a:headEnd type="none" w="med" len="med"/>
                      <a:tailEnd type="none" w="med" len="med"/>
                    </a:lnB>
                    <a:solidFill>
                      <a:srgbClr val="FFFFFF"/>
                    </a:solidFill>
                  </a:tcPr>
                </a:tc>
                <a:tc>
                  <a:txBody>
                    <a:bodyPr anchor="t" rtlCol="false"/>
                    <a:lstStyle/>
                    <a:p>
                      <a:pPr algn="ctr">
                        <a:lnSpc>
                          <a:spcPts val="2639"/>
                        </a:lnSpc>
                        <a:defRPr/>
                      </a:pPr>
                      <a:r>
                        <a:rPr lang="en-US" sz="2199">
                          <a:solidFill>
                            <a:srgbClr val="000000"/>
                          </a:solidFill>
                          <a:latin typeface="Glacial Indifference"/>
                          <a:ea typeface="Glacial Indifference"/>
                          <a:cs typeface="Glacial Indifference"/>
                          <a:sym typeface="Glacial Indifference"/>
                        </a:rPr>
                        <a:t>0.020291</a:t>
                      </a:r>
                      <a:endParaRPr lang="en-US" sz="1100"/>
                    </a:p>
                  </a:txBody>
                  <a:tcPr marL="0" marR="0" marT="0" marB="0" anchor="ctr">
                    <a:lnL cmpd="sng" algn="ctr" cap="flat" w="0">
                      <a:solidFill>
                        <a:srgbClr val="13538A"/>
                      </a:solidFill>
                      <a:prstDash val="solid"/>
                      <a:round/>
                      <a:headEnd type="none" w="med" len="med"/>
                      <a:tailEnd type="none" w="med" len="med"/>
                    </a:lnL>
                    <a:lnR cmpd="sng" algn="ctr" cap="flat" w="0">
                      <a:solidFill>
                        <a:srgbClr val="13538A"/>
                      </a:solidFill>
                      <a:prstDash val="solid"/>
                      <a:round/>
                      <a:headEnd type="none" w="med" len="med"/>
                      <a:tailEnd type="none" w="med" len="med"/>
                    </a:lnR>
                    <a:lnT cmpd="sng" algn="ctr" cap="flat" w="9364">
                      <a:solidFill>
                        <a:srgbClr val="13538A"/>
                      </a:solidFill>
                      <a:prstDash val="solid"/>
                      <a:round/>
                      <a:headEnd type="none" w="med" len="med"/>
                      <a:tailEnd type="none" w="med" len="med"/>
                    </a:lnT>
                    <a:lnB cmpd="sng" algn="ctr" cap="flat" w="0">
                      <a:solidFill>
                        <a:srgbClr val="13538A"/>
                      </a:solidFill>
                      <a:prstDash val="solid"/>
                      <a:round/>
                      <a:headEnd type="none" w="med" len="med"/>
                      <a:tailEnd type="none" w="med" len="med"/>
                    </a:lnB>
                    <a:solidFill>
                      <a:srgbClr val="FFFFFF"/>
                    </a:solidFill>
                  </a:tcPr>
                </a:tc>
                <a:tc>
                  <a:txBody>
                    <a:bodyPr anchor="t" rtlCol="false"/>
                    <a:lstStyle/>
                    <a:p>
                      <a:pPr algn="ctr">
                        <a:lnSpc>
                          <a:spcPts val="2639"/>
                        </a:lnSpc>
                        <a:defRPr/>
                      </a:pPr>
                      <a:r>
                        <a:rPr lang="en-US" sz="2199">
                          <a:solidFill>
                            <a:srgbClr val="000000"/>
                          </a:solidFill>
                          <a:latin typeface="Glacial Indifference"/>
                          <a:ea typeface="Glacial Indifference"/>
                          <a:cs typeface="Glacial Indifference"/>
                          <a:sym typeface="Glacial Indifference"/>
                        </a:rPr>
                        <a:t>-0.03151983  </a:t>
                      </a:r>
                      <a:endParaRPr lang="en-US" sz="1100"/>
                    </a:p>
                  </a:txBody>
                  <a:tcPr marL="0" marR="0" marT="0" marB="0" anchor="ctr">
                    <a:lnL cmpd="sng" algn="ctr" cap="flat" w="0">
                      <a:solidFill>
                        <a:srgbClr val="13538A"/>
                      </a:solidFill>
                      <a:prstDash val="solid"/>
                      <a:round/>
                      <a:headEnd type="none" w="med" len="med"/>
                      <a:tailEnd type="none" w="med" len="med"/>
                    </a:lnL>
                    <a:lnR cmpd="sng" algn="ctr" cap="flat" w="0">
                      <a:solidFill>
                        <a:srgbClr val="13538A"/>
                      </a:solidFill>
                      <a:prstDash val="solid"/>
                      <a:round/>
                      <a:headEnd type="none" w="med" len="med"/>
                      <a:tailEnd type="none" w="med" len="med"/>
                    </a:lnR>
                    <a:lnT cmpd="sng" algn="ctr" cap="flat" w="9364">
                      <a:solidFill>
                        <a:srgbClr val="13538A"/>
                      </a:solidFill>
                      <a:prstDash val="solid"/>
                      <a:round/>
                      <a:headEnd type="none" w="med" len="med"/>
                      <a:tailEnd type="none" w="med" len="med"/>
                    </a:lnT>
                    <a:lnB cmpd="sng" algn="ctr" cap="flat" w="0">
                      <a:solidFill>
                        <a:srgbClr val="13538A"/>
                      </a:solidFill>
                      <a:prstDash val="solid"/>
                      <a:round/>
                      <a:headEnd type="none" w="med" len="med"/>
                      <a:tailEnd type="none" w="med" len="med"/>
                    </a:lnB>
                    <a:solidFill>
                      <a:srgbClr val="FFFFFF"/>
                    </a:solidFill>
                  </a:tcPr>
                </a:tc>
                <a:tc>
                  <a:txBody>
                    <a:bodyPr anchor="t" rtlCol="false"/>
                    <a:lstStyle/>
                    <a:p>
                      <a:pPr algn="ctr">
                        <a:lnSpc>
                          <a:spcPts val="2639"/>
                        </a:lnSpc>
                        <a:defRPr/>
                      </a:pPr>
                      <a:r>
                        <a:rPr lang="en-US" sz="2199">
                          <a:solidFill>
                            <a:srgbClr val="000000"/>
                          </a:solidFill>
                          <a:latin typeface="Glacial Indifference"/>
                          <a:ea typeface="Glacial Indifference"/>
                          <a:cs typeface="Glacial Indifference"/>
                          <a:sym typeface="Glacial Indifference"/>
                        </a:rPr>
                        <a:t>0.04715475</a:t>
                      </a:r>
                      <a:endParaRPr lang="en-US" sz="1100"/>
                    </a:p>
                  </a:txBody>
                  <a:tcPr marL="0" marR="0" marT="0" marB="0" anchor="ctr">
                    <a:lnL cmpd="sng" algn="ctr" cap="flat" w="0">
                      <a:solidFill>
                        <a:srgbClr val="13538A"/>
                      </a:solidFill>
                      <a:prstDash val="solid"/>
                      <a:round/>
                      <a:headEnd type="none" w="med" len="med"/>
                      <a:tailEnd type="none" w="med" len="med"/>
                    </a:lnL>
                    <a:lnR cmpd="sng" algn="ctr" cap="flat" w="0">
                      <a:solidFill>
                        <a:srgbClr val="13538A"/>
                      </a:solidFill>
                      <a:prstDash val="solid"/>
                      <a:round/>
                      <a:headEnd type="none" w="med" len="med"/>
                      <a:tailEnd type="none" w="med" len="med"/>
                    </a:lnR>
                    <a:lnT cmpd="sng" algn="ctr" cap="flat" w="9364">
                      <a:solidFill>
                        <a:srgbClr val="13538A"/>
                      </a:solidFill>
                      <a:prstDash val="solid"/>
                      <a:round/>
                      <a:headEnd type="none" w="med" len="med"/>
                      <a:tailEnd type="none" w="med" len="med"/>
                    </a:lnT>
                    <a:lnB cmpd="sng" algn="ctr" cap="flat" w="0">
                      <a:solidFill>
                        <a:srgbClr val="13538A"/>
                      </a:solidFill>
                      <a:prstDash val="solid"/>
                      <a:round/>
                      <a:headEnd type="none" w="med" len="med"/>
                      <a:tailEnd type="none" w="med" len="med"/>
                    </a:lnB>
                    <a:solidFill>
                      <a:srgbClr val="FFFFFF"/>
                    </a:solidFill>
                  </a:tcPr>
                </a:tc>
              </a:tr>
            </a:tbl>
          </a:graphicData>
        </a:graphic>
      </p:graphicFrame>
      <p:sp>
        <p:nvSpPr>
          <p:cNvPr name="TextBox 11" id="11"/>
          <p:cNvSpPr txBox="true"/>
          <p:nvPr/>
        </p:nvSpPr>
        <p:spPr>
          <a:xfrm rot="0">
            <a:off x="10785434" y="1996266"/>
            <a:ext cx="7102053" cy="6710257"/>
          </a:xfrm>
          <a:prstGeom prst="rect">
            <a:avLst/>
          </a:prstGeom>
        </p:spPr>
        <p:txBody>
          <a:bodyPr anchor="t" rtlCol="false" tIns="0" lIns="0" bIns="0" rIns="0">
            <a:spAutoFit/>
          </a:bodyPr>
          <a:lstStyle/>
          <a:p>
            <a:pPr algn="just">
              <a:lnSpc>
                <a:spcPts val="3359"/>
              </a:lnSpc>
            </a:pPr>
            <a:r>
              <a:rPr lang="en-US" sz="2400">
                <a:solidFill>
                  <a:srgbClr val="000000"/>
                </a:solidFill>
                <a:latin typeface="Poppins"/>
                <a:ea typeface="Poppins"/>
                <a:cs typeface="Poppins"/>
                <a:sym typeface="Poppins"/>
              </a:rPr>
              <a:t>The IAM model demonstrates the relative effectiveness of LSE intervention factors on mental health and psychosocial well-being among IDPs. National Identity (β = 0.13), Creativity (β = 0.26), and Critical Thinking (β = 0.25) are strong predictors, contributing significantly to improved IAM outcomes. Problem Solving (β = 0.08) shows a moderate effect, while factors such as Essence (β = 0.001), Negotiation (β = 0.008), and Decision Making (β = 0.009) exhibit negligible contributions. Dealing with Adversities and Resilience have minimal impact. The results emphasize prioritizing Creativity, Critical Thinking, and National Identity in the LSE curriculum for optimal psychosocial impact.</a:t>
            </a:r>
          </a:p>
        </p:txBody>
      </p:sp>
      <p:sp>
        <p:nvSpPr>
          <p:cNvPr name="Freeform 12" id="12"/>
          <p:cNvSpPr/>
          <p:nvPr/>
        </p:nvSpPr>
        <p:spPr>
          <a:xfrm flipH="false" flipV="false" rot="-1678385">
            <a:off x="7908125" y="-3006331"/>
            <a:ext cx="3422722" cy="3422722"/>
          </a:xfrm>
          <a:custGeom>
            <a:avLst/>
            <a:gdLst/>
            <a:ahLst/>
            <a:cxnLst/>
            <a:rect r="r" b="b" t="t" l="l"/>
            <a:pathLst>
              <a:path h="3422722" w="3422722">
                <a:moveTo>
                  <a:pt x="0" y="0"/>
                </a:moveTo>
                <a:lnTo>
                  <a:pt x="3422722" y="0"/>
                </a:lnTo>
                <a:lnTo>
                  <a:pt x="3422722" y="3422722"/>
                </a:lnTo>
                <a:lnTo>
                  <a:pt x="0" y="342272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3" id="13"/>
          <p:cNvSpPr/>
          <p:nvPr/>
        </p:nvSpPr>
        <p:spPr>
          <a:xfrm flipH="false" flipV="false" rot="-10800000">
            <a:off x="17100506" y="540310"/>
            <a:ext cx="489038" cy="811681"/>
          </a:xfrm>
          <a:custGeom>
            <a:avLst/>
            <a:gdLst/>
            <a:ahLst/>
            <a:cxnLst/>
            <a:rect r="r" b="b" t="t" l="l"/>
            <a:pathLst>
              <a:path h="811681" w="489038">
                <a:moveTo>
                  <a:pt x="0" y="0"/>
                </a:moveTo>
                <a:lnTo>
                  <a:pt x="489038" y="0"/>
                </a:lnTo>
                <a:lnTo>
                  <a:pt x="489038" y="811680"/>
                </a:lnTo>
                <a:lnTo>
                  <a:pt x="0" y="81168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4" id="14"/>
          <p:cNvSpPr txBox="true"/>
          <p:nvPr/>
        </p:nvSpPr>
        <p:spPr>
          <a:xfrm rot="0">
            <a:off x="542629" y="687404"/>
            <a:ext cx="8342892" cy="711167"/>
          </a:xfrm>
          <a:prstGeom prst="rect">
            <a:avLst/>
          </a:prstGeom>
        </p:spPr>
        <p:txBody>
          <a:bodyPr anchor="t" rtlCol="false" tIns="0" lIns="0" bIns="0" rIns="0">
            <a:spAutoFit/>
          </a:bodyPr>
          <a:lstStyle/>
          <a:p>
            <a:pPr algn="l">
              <a:lnSpc>
                <a:spcPts val="5050"/>
              </a:lnSpc>
            </a:pPr>
            <a:r>
              <a:rPr lang="en-US" b="true" sz="5000">
                <a:solidFill>
                  <a:srgbClr val="1D3557"/>
                </a:solidFill>
                <a:latin typeface="Poppins Bold"/>
                <a:ea typeface="Poppins Bold"/>
                <a:cs typeface="Poppins Bold"/>
                <a:sym typeface="Poppins Bold"/>
              </a:rPr>
              <a:t>MODEL SUMMARY II (IAM) </a:t>
            </a:r>
          </a:p>
        </p:txBody>
      </p:sp>
      <p:sp>
        <p:nvSpPr>
          <p:cNvPr name="TextBox 15" id="15"/>
          <p:cNvSpPr txBox="true"/>
          <p:nvPr/>
        </p:nvSpPr>
        <p:spPr>
          <a:xfrm rot="0">
            <a:off x="14276875" y="725433"/>
            <a:ext cx="9766367" cy="441391"/>
          </a:xfrm>
          <a:prstGeom prst="rect">
            <a:avLst/>
          </a:prstGeom>
        </p:spPr>
        <p:txBody>
          <a:bodyPr anchor="t" rtlCol="false" tIns="0" lIns="0" bIns="0" rIns="0">
            <a:spAutoFit/>
          </a:bodyPr>
          <a:lstStyle/>
          <a:p>
            <a:pPr algn="l">
              <a:lnSpc>
                <a:spcPts val="3499"/>
              </a:lnSpc>
            </a:pPr>
            <a:r>
              <a:rPr lang="en-US" sz="2499" b="true">
                <a:solidFill>
                  <a:srgbClr val="1D3557"/>
                </a:solidFill>
                <a:latin typeface="Poppins Bold"/>
                <a:ea typeface="Poppins Bold"/>
                <a:cs typeface="Poppins Bold"/>
                <a:sym typeface="Poppins Bold"/>
              </a:rPr>
              <a:t>LSE ABUJA</a:t>
            </a:r>
          </a:p>
        </p:txBody>
      </p:sp>
      <p:grpSp>
        <p:nvGrpSpPr>
          <p:cNvPr name="Group 16" id="16"/>
          <p:cNvGrpSpPr/>
          <p:nvPr/>
        </p:nvGrpSpPr>
        <p:grpSpPr>
          <a:xfrm rot="0">
            <a:off x="17294383" y="9417473"/>
            <a:ext cx="593105" cy="618008"/>
            <a:chOff x="0" y="0"/>
            <a:chExt cx="1116490" cy="1163370"/>
          </a:xfrm>
        </p:grpSpPr>
        <p:sp>
          <p:nvSpPr>
            <p:cNvPr name="Freeform 17" id="17"/>
            <p:cNvSpPr/>
            <p:nvPr/>
          </p:nvSpPr>
          <p:spPr>
            <a:xfrm flipH="false" flipV="false" rot="0">
              <a:off x="0" y="0"/>
              <a:ext cx="1116490" cy="1163370"/>
            </a:xfrm>
            <a:custGeom>
              <a:avLst/>
              <a:gdLst/>
              <a:ahLst/>
              <a:cxnLst/>
              <a:rect r="r" b="b" t="t" l="l"/>
              <a:pathLst>
                <a:path h="1163370" w="1116490">
                  <a:moveTo>
                    <a:pt x="558245" y="0"/>
                  </a:moveTo>
                  <a:cubicBezTo>
                    <a:pt x="249935" y="0"/>
                    <a:pt x="0" y="260429"/>
                    <a:pt x="0" y="581685"/>
                  </a:cubicBezTo>
                  <a:cubicBezTo>
                    <a:pt x="0" y="902941"/>
                    <a:pt x="249935" y="1163370"/>
                    <a:pt x="558245" y="1163370"/>
                  </a:cubicBezTo>
                  <a:cubicBezTo>
                    <a:pt x="866556" y="1163370"/>
                    <a:pt x="1116490" y="902941"/>
                    <a:pt x="1116490" y="581685"/>
                  </a:cubicBezTo>
                  <a:cubicBezTo>
                    <a:pt x="1116490" y="260429"/>
                    <a:pt x="866556" y="0"/>
                    <a:pt x="558245" y="0"/>
                  </a:cubicBezTo>
                  <a:close/>
                </a:path>
              </a:pathLst>
            </a:custGeom>
            <a:solidFill>
              <a:srgbClr val="1D3557"/>
            </a:solidFill>
          </p:spPr>
        </p:sp>
        <p:sp>
          <p:nvSpPr>
            <p:cNvPr name="TextBox 18" id="18"/>
            <p:cNvSpPr txBox="true"/>
            <p:nvPr/>
          </p:nvSpPr>
          <p:spPr>
            <a:xfrm>
              <a:off x="104671" y="51916"/>
              <a:ext cx="907148" cy="1002388"/>
            </a:xfrm>
            <a:prstGeom prst="rect">
              <a:avLst/>
            </a:prstGeom>
          </p:spPr>
          <p:txBody>
            <a:bodyPr anchor="ctr" rtlCol="false" tIns="50800" lIns="50800" bIns="50800" rIns="50800"/>
            <a:lstStyle/>
            <a:p>
              <a:pPr algn="ctr">
                <a:lnSpc>
                  <a:spcPts val="2379"/>
                </a:lnSpc>
              </a:pPr>
              <a:r>
                <a:rPr lang="en-US" b="true" sz="1699">
                  <a:solidFill>
                    <a:srgbClr val="FFFFFF"/>
                  </a:solidFill>
                  <a:latin typeface="Poppins Bold"/>
                  <a:ea typeface="Poppins Bold"/>
                  <a:cs typeface="Poppins Bold"/>
                  <a:sym typeface="Poppins Bold"/>
                </a:rPr>
                <a:t>6</a:t>
              </a:r>
            </a:p>
          </p:txBody>
        </p:sp>
      </p:gr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1147" r="0" b="-11147"/>
            </a:stretch>
          </a:blipFill>
        </p:spPr>
      </p:sp>
      <p:grpSp>
        <p:nvGrpSpPr>
          <p:cNvPr name="Group 3" id="3"/>
          <p:cNvGrpSpPr/>
          <p:nvPr/>
        </p:nvGrpSpPr>
        <p:grpSpPr>
          <a:xfrm rot="0">
            <a:off x="-1618660" y="9718994"/>
            <a:ext cx="22136717" cy="3086100"/>
            <a:chOff x="0" y="0"/>
            <a:chExt cx="5830246" cy="812800"/>
          </a:xfrm>
        </p:grpSpPr>
        <p:sp>
          <p:nvSpPr>
            <p:cNvPr name="Freeform 4" id="4"/>
            <p:cNvSpPr/>
            <p:nvPr/>
          </p:nvSpPr>
          <p:spPr>
            <a:xfrm flipH="false" flipV="false" rot="0">
              <a:off x="0" y="0"/>
              <a:ext cx="5830246" cy="812800"/>
            </a:xfrm>
            <a:custGeom>
              <a:avLst/>
              <a:gdLst/>
              <a:ahLst/>
              <a:cxnLst/>
              <a:rect r="r" b="b" t="t" l="l"/>
              <a:pathLst>
                <a:path h="812800" w="5830246">
                  <a:moveTo>
                    <a:pt x="0" y="0"/>
                  </a:moveTo>
                  <a:lnTo>
                    <a:pt x="5830246" y="0"/>
                  </a:lnTo>
                  <a:lnTo>
                    <a:pt x="5830246" y="812800"/>
                  </a:lnTo>
                  <a:lnTo>
                    <a:pt x="0" y="812800"/>
                  </a:lnTo>
                  <a:close/>
                </a:path>
              </a:pathLst>
            </a:custGeom>
            <a:solidFill>
              <a:srgbClr val="1D3557"/>
            </a:solidFill>
          </p:spPr>
        </p:sp>
        <p:sp>
          <p:nvSpPr>
            <p:cNvPr name="TextBox 5" id="5"/>
            <p:cNvSpPr txBox="true"/>
            <p:nvPr/>
          </p:nvSpPr>
          <p:spPr>
            <a:xfrm>
              <a:off x="0" y="-57150"/>
              <a:ext cx="5830246" cy="869950"/>
            </a:xfrm>
            <a:prstGeom prst="rect">
              <a:avLst/>
            </a:prstGeom>
          </p:spPr>
          <p:txBody>
            <a:bodyPr anchor="ctr" rtlCol="false" tIns="50800" lIns="50800" bIns="50800" rIns="50800"/>
            <a:lstStyle/>
            <a:p>
              <a:pPr algn="ctr">
                <a:lnSpc>
                  <a:spcPts val="2379"/>
                </a:lnSpc>
              </a:pPr>
            </a:p>
          </p:txBody>
        </p:sp>
      </p:grpSp>
      <p:sp>
        <p:nvSpPr>
          <p:cNvPr name="Freeform 6" id="6"/>
          <p:cNvSpPr/>
          <p:nvPr/>
        </p:nvSpPr>
        <p:spPr>
          <a:xfrm flipH="false" flipV="false" rot="-1678385">
            <a:off x="7908125" y="-3006331"/>
            <a:ext cx="3422722" cy="3422722"/>
          </a:xfrm>
          <a:custGeom>
            <a:avLst/>
            <a:gdLst/>
            <a:ahLst/>
            <a:cxnLst/>
            <a:rect r="r" b="b" t="t" l="l"/>
            <a:pathLst>
              <a:path h="3422722" w="3422722">
                <a:moveTo>
                  <a:pt x="0" y="0"/>
                </a:moveTo>
                <a:lnTo>
                  <a:pt x="3422722" y="0"/>
                </a:lnTo>
                <a:lnTo>
                  <a:pt x="3422722" y="3422722"/>
                </a:lnTo>
                <a:lnTo>
                  <a:pt x="0" y="342272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10800000">
            <a:off x="17100506" y="540310"/>
            <a:ext cx="489038" cy="811681"/>
          </a:xfrm>
          <a:custGeom>
            <a:avLst/>
            <a:gdLst/>
            <a:ahLst/>
            <a:cxnLst/>
            <a:rect r="r" b="b" t="t" l="l"/>
            <a:pathLst>
              <a:path h="811681" w="489038">
                <a:moveTo>
                  <a:pt x="0" y="0"/>
                </a:moveTo>
                <a:lnTo>
                  <a:pt x="489038" y="0"/>
                </a:lnTo>
                <a:lnTo>
                  <a:pt x="489038" y="811680"/>
                </a:lnTo>
                <a:lnTo>
                  <a:pt x="0" y="81168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104775" y="2710626"/>
            <a:ext cx="11066006" cy="5507775"/>
          </a:xfrm>
          <a:custGeom>
            <a:avLst/>
            <a:gdLst/>
            <a:ahLst/>
            <a:cxnLst/>
            <a:rect r="r" b="b" t="t" l="l"/>
            <a:pathLst>
              <a:path h="5507775" w="11066006">
                <a:moveTo>
                  <a:pt x="0" y="0"/>
                </a:moveTo>
                <a:lnTo>
                  <a:pt x="11066006" y="0"/>
                </a:lnTo>
                <a:lnTo>
                  <a:pt x="11066006" y="5507775"/>
                </a:lnTo>
                <a:lnTo>
                  <a:pt x="0" y="5507775"/>
                </a:lnTo>
                <a:lnTo>
                  <a:pt x="0" y="0"/>
                </a:lnTo>
                <a:close/>
              </a:path>
            </a:pathLst>
          </a:custGeom>
          <a:blipFill>
            <a:blip r:embed="rId7"/>
            <a:stretch>
              <a:fillRect l="0" t="-5251" r="-8163" b="-4765"/>
            </a:stretch>
          </a:blipFill>
        </p:spPr>
      </p:sp>
      <p:sp>
        <p:nvSpPr>
          <p:cNvPr name="TextBox 9" id="9"/>
          <p:cNvSpPr txBox="true"/>
          <p:nvPr/>
        </p:nvSpPr>
        <p:spPr>
          <a:xfrm rot="0">
            <a:off x="11359793" y="1956268"/>
            <a:ext cx="6527694" cy="6707839"/>
          </a:xfrm>
          <a:prstGeom prst="rect">
            <a:avLst/>
          </a:prstGeom>
        </p:spPr>
        <p:txBody>
          <a:bodyPr anchor="t" rtlCol="false" tIns="0" lIns="0" bIns="0" rIns="0">
            <a:spAutoFit/>
          </a:bodyPr>
          <a:lstStyle/>
          <a:p>
            <a:pPr algn="just">
              <a:lnSpc>
                <a:spcPts val="2928"/>
              </a:lnSpc>
            </a:pPr>
            <a:r>
              <a:rPr lang="en-US" sz="2400">
                <a:solidFill>
                  <a:srgbClr val="000000"/>
                </a:solidFill>
                <a:latin typeface="Poppins"/>
                <a:ea typeface="Poppins"/>
                <a:cs typeface="Poppins"/>
                <a:sym typeface="Poppins"/>
              </a:rPr>
              <a:t>Figure 2 compares the fixed effects estimates for the AIM and IAM models, illustrating the effectiveness of LSE factors on mental health and psychosocial well-being among IDPs. The AIM model highlights Dealing with Adversities, National Identity, and Resilience as key contributors, with moderate support from Essence, while Creativity and Critical Thinking show negligible effects. Conversely, the IAM model emphasizes Creativity, Critical Thinking, and National Identity, with moderate contributions from Problem Solving. National Identity stands out as a common strong predictor across both models. These findings underline distinct focus areas for optimizing LSE interventions.</a:t>
            </a:r>
          </a:p>
        </p:txBody>
      </p:sp>
      <p:sp>
        <p:nvSpPr>
          <p:cNvPr name="TextBox 10" id="10"/>
          <p:cNvSpPr txBox="true"/>
          <p:nvPr/>
        </p:nvSpPr>
        <p:spPr>
          <a:xfrm rot="0">
            <a:off x="14276875" y="725433"/>
            <a:ext cx="9766367" cy="441391"/>
          </a:xfrm>
          <a:prstGeom prst="rect">
            <a:avLst/>
          </a:prstGeom>
        </p:spPr>
        <p:txBody>
          <a:bodyPr anchor="t" rtlCol="false" tIns="0" lIns="0" bIns="0" rIns="0">
            <a:spAutoFit/>
          </a:bodyPr>
          <a:lstStyle/>
          <a:p>
            <a:pPr algn="l">
              <a:lnSpc>
                <a:spcPts val="3499"/>
              </a:lnSpc>
            </a:pPr>
            <a:r>
              <a:rPr lang="en-US" sz="2499" b="true">
                <a:solidFill>
                  <a:srgbClr val="1D3557"/>
                </a:solidFill>
                <a:latin typeface="Poppins Bold"/>
                <a:ea typeface="Poppins Bold"/>
                <a:cs typeface="Poppins Bold"/>
                <a:sym typeface="Poppins Bold"/>
              </a:rPr>
              <a:t>LSE ABUJA</a:t>
            </a:r>
          </a:p>
        </p:txBody>
      </p:sp>
      <p:sp>
        <p:nvSpPr>
          <p:cNvPr name="TextBox 11" id="11"/>
          <p:cNvSpPr txBox="true"/>
          <p:nvPr/>
        </p:nvSpPr>
        <p:spPr>
          <a:xfrm rot="0">
            <a:off x="497126" y="673660"/>
            <a:ext cx="7765156" cy="1077661"/>
          </a:xfrm>
          <a:prstGeom prst="rect">
            <a:avLst/>
          </a:prstGeom>
        </p:spPr>
        <p:txBody>
          <a:bodyPr anchor="t" rtlCol="false" tIns="0" lIns="0" bIns="0" rIns="0">
            <a:spAutoFit/>
          </a:bodyPr>
          <a:lstStyle/>
          <a:p>
            <a:pPr algn="l">
              <a:lnSpc>
                <a:spcPts val="4039"/>
              </a:lnSpc>
            </a:pPr>
            <a:r>
              <a:rPr lang="en-US" b="true" sz="3999">
                <a:solidFill>
                  <a:srgbClr val="1D3557"/>
                </a:solidFill>
                <a:latin typeface="Poppins Bold"/>
                <a:ea typeface="Poppins Bold"/>
                <a:cs typeface="Poppins Bold"/>
                <a:sym typeface="Poppins Bold"/>
              </a:rPr>
              <a:t>FIXED EFFECT ESTIMATES FOR IAM AND AIM MODELS </a:t>
            </a:r>
          </a:p>
        </p:txBody>
      </p:sp>
      <p:grpSp>
        <p:nvGrpSpPr>
          <p:cNvPr name="Group 12" id="12"/>
          <p:cNvGrpSpPr/>
          <p:nvPr/>
        </p:nvGrpSpPr>
        <p:grpSpPr>
          <a:xfrm rot="0">
            <a:off x="17294383" y="9417473"/>
            <a:ext cx="593105" cy="618008"/>
            <a:chOff x="0" y="0"/>
            <a:chExt cx="1116490" cy="1163370"/>
          </a:xfrm>
        </p:grpSpPr>
        <p:sp>
          <p:nvSpPr>
            <p:cNvPr name="Freeform 13" id="13"/>
            <p:cNvSpPr/>
            <p:nvPr/>
          </p:nvSpPr>
          <p:spPr>
            <a:xfrm flipH="false" flipV="false" rot="0">
              <a:off x="0" y="0"/>
              <a:ext cx="1116490" cy="1163370"/>
            </a:xfrm>
            <a:custGeom>
              <a:avLst/>
              <a:gdLst/>
              <a:ahLst/>
              <a:cxnLst/>
              <a:rect r="r" b="b" t="t" l="l"/>
              <a:pathLst>
                <a:path h="1163370" w="1116490">
                  <a:moveTo>
                    <a:pt x="558245" y="0"/>
                  </a:moveTo>
                  <a:cubicBezTo>
                    <a:pt x="249935" y="0"/>
                    <a:pt x="0" y="260429"/>
                    <a:pt x="0" y="581685"/>
                  </a:cubicBezTo>
                  <a:cubicBezTo>
                    <a:pt x="0" y="902941"/>
                    <a:pt x="249935" y="1163370"/>
                    <a:pt x="558245" y="1163370"/>
                  </a:cubicBezTo>
                  <a:cubicBezTo>
                    <a:pt x="866556" y="1163370"/>
                    <a:pt x="1116490" y="902941"/>
                    <a:pt x="1116490" y="581685"/>
                  </a:cubicBezTo>
                  <a:cubicBezTo>
                    <a:pt x="1116490" y="260429"/>
                    <a:pt x="866556" y="0"/>
                    <a:pt x="558245" y="0"/>
                  </a:cubicBezTo>
                  <a:close/>
                </a:path>
              </a:pathLst>
            </a:custGeom>
            <a:solidFill>
              <a:srgbClr val="1D3557"/>
            </a:solidFill>
          </p:spPr>
        </p:sp>
        <p:sp>
          <p:nvSpPr>
            <p:cNvPr name="TextBox 14" id="14"/>
            <p:cNvSpPr txBox="true"/>
            <p:nvPr/>
          </p:nvSpPr>
          <p:spPr>
            <a:xfrm>
              <a:off x="104671" y="51916"/>
              <a:ext cx="907148" cy="1002388"/>
            </a:xfrm>
            <a:prstGeom prst="rect">
              <a:avLst/>
            </a:prstGeom>
          </p:spPr>
          <p:txBody>
            <a:bodyPr anchor="ctr" rtlCol="false" tIns="50800" lIns="50800" bIns="50800" rIns="50800"/>
            <a:lstStyle/>
            <a:p>
              <a:pPr algn="ctr">
                <a:lnSpc>
                  <a:spcPts val="2379"/>
                </a:lnSpc>
              </a:pPr>
              <a:r>
                <a:rPr lang="en-US" b="true" sz="1699">
                  <a:solidFill>
                    <a:srgbClr val="FFFFFF"/>
                  </a:solidFill>
                  <a:latin typeface="Poppins Bold"/>
                  <a:ea typeface="Poppins Bold"/>
                  <a:cs typeface="Poppins Bold"/>
                  <a:sym typeface="Poppins Bold"/>
                </a:rPr>
                <a:t>7</a:t>
              </a:r>
            </a:p>
          </p:txBody>
        </p:sp>
      </p:grpSp>
      <p:sp>
        <p:nvSpPr>
          <p:cNvPr name="TextBox 15" id="15"/>
          <p:cNvSpPr txBox="true"/>
          <p:nvPr/>
        </p:nvSpPr>
        <p:spPr>
          <a:xfrm rot="0">
            <a:off x="5258645" y="8654582"/>
            <a:ext cx="758267" cy="314292"/>
          </a:xfrm>
          <a:prstGeom prst="rect">
            <a:avLst/>
          </a:prstGeom>
        </p:spPr>
        <p:txBody>
          <a:bodyPr anchor="t" rtlCol="false" tIns="0" lIns="0" bIns="0" rIns="0">
            <a:spAutoFit/>
          </a:bodyPr>
          <a:lstStyle/>
          <a:p>
            <a:pPr algn="l">
              <a:lnSpc>
                <a:spcPts val="2400"/>
              </a:lnSpc>
            </a:pPr>
            <a:r>
              <a:rPr lang="en-US" sz="2000">
                <a:solidFill>
                  <a:srgbClr val="000000"/>
                </a:solidFill>
                <a:latin typeface="Etna Sans Serif"/>
                <a:ea typeface="Etna Sans Serif"/>
                <a:cs typeface="Etna Sans Serif"/>
                <a:sym typeface="Etna Sans Serif"/>
              </a:rPr>
              <a:t>Fig. 2</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618660" y="9718994"/>
            <a:ext cx="22136717" cy="3086100"/>
            <a:chOff x="0" y="0"/>
            <a:chExt cx="5830246" cy="812800"/>
          </a:xfrm>
        </p:grpSpPr>
        <p:sp>
          <p:nvSpPr>
            <p:cNvPr name="Freeform 3" id="3"/>
            <p:cNvSpPr/>
            <p:nvPr/>
          </p:nvSpPr>
          <p:spPr>
            <a:xfrm flipH="false" flipV="false" rot="0">
              <a:off x="0" y="0"/>
              <a:ext cx="5830246" cy="812800"/>
            </a:xfrm>
            <a:custGeom>
              <a:avLst/>
              <a:gdLst/>
              <a:ahLst/>
              <a:cxnLst/>
              <a:rect r="r" b="b" t="t" l="l"/>
              <a:pathLst>
                <a:path h="812800" w="5830246">
                  <a:moveTo>
                    <a:pt x="0" y="0"/>
                  </a:moveTo>
                  <a:lnTo>
                    <a:pt x="5830246" y="0"/>
                  </a:lnTo>
                  <a:lnTo>
                    <a:pt x="5830246" y="812800"/>
                  </a:lnTo>
                  <a:lnTo>
                    <a:pt x="0" y="812800"/>
                  </a:lnTo>
                  <a:close/>
                </a:path>
              </a:pathLst>
            </a:custGeom>
            <a:solidFill>
              <a:srgbClr val="1D3557"/>
            </a:solidFill>
          </p:spPr>
        </p:sp>
        <p:sp>
          <p:nvSpPr>
            <p:cNvPr name="TextBox 4" id="4"/>
            <p:cNvSpPr txBox="true"/>
            <p:nvPr/>
          </p:nvSpPr>
          <p:spPr>
            <a:xfrm>
              <a:off x="0" y="-57150"/>
              <a:ext cx="5830246" cy="869950"/>
            </a:xfrm>
            <a:prstGeom prst="rect">
              <a:avLst/>
            </a:prstGeom>
          </p:spPr>
          <p:txBody>
            <a:bodyPr anchor="ctr" rtlCol="false" tIns="50800" lIns="50800" bIns="50800" rIns="50800"/>
            <a:lstStyle/>
            <a:p>
              <a:pPr algn="ctr">
                <a:lnSpc>
                  <a:spcPts val="2379"/>
                </a:lnSpc>
              </a:pPr>
            </a:p>
          </p:txBody>
        </p:sp>
      </p:grpSp>
      <p:sp>
        <p:nvSpPr>
          <p:cNvPr name="TextBox 5" id="5"/>
          <p:cNvSpPr txBox="true"/>
          <p:nvPr/>
        </p:nvSpPr>
        <p:spPr>
          <a:xfrm rot="0">
            <a:off x="837741" y="830976"/>
            <a:ext cx="7104949" cy="1432767"/>
          </a:xfrm>
          <a:prstGeom prst="rect">
            <a:avLst/>
          </a:prstGeom>
        </p:spPr>
        <p:txBody>
          <a:bodyPr anchor="t" rtlCol="false" tIns="0" lIns="0" bIns="0" rIns="0">
            <a:spAutoFit/>
          </a:bodyPr>
          <a:lstStyle/>
          <a:p>
            <a:pPr algn="l">
              <a:lnSpc>
                <a:spcPts val="5345"/>
              </a:lnSpc>
            </a:pPr>
            <a:r>
              <a:rPr lang="en-US" b="true" sz="5292">
                <a:solidFill>
                  <a:srgbClr val="1D3557"/>
                </a:solidFill>
                <a:latin typeface="Poppins Bold"/>
                <a:ea typeface="Poppins Bold"/>
                <a:cs typeface="Poppins Bold"/>
                <a:sym typeface="Poppins Bold"/>
              </a:rPr>
              <a:t>CONCLUSION AND RECOMMENDATIONS</a:t>
            </a:r>
          </a:p>
        </p:txBody>
      </p:sp>
      <p:sp>
        <p:nvSpPr>
          <p:cNvPr name="Freeform 6" id="6"/>
          <p:cNvSpPr/>
          <p:nvPr/>
        </p:nvSpPr>
        <p:spPr>
          <a:xfrm flipH="false" flipV="false" rot="-1678385">
            <a:off x="7908125" y="-3006331"/>
            <a:ext cx="3422722" cy="3422722"/>
          </a:xfrm>
          <a:custGeom>
            <a:avLst/>
            <a:gdLst/>
            <a:ahLst/>
            <a:cxnLst/>
            <a:rect r="r" b="b" t="t" l="l"/>
            <a:pathLst>
              <a:path h="3422722" w="3422722">
                <a:moveTo>
                  <a:pt x="0" y="0"/>
                </a:moveTo>
                <a:lnTo>
                  <a:pt x="3422722" y="0"/>
                </a:lnTo>
                <a:lnTo>
                  <a:pt x="3422722" y="3422722"/>
                </a:lnTo>
                <a:lnTo>
                  <a:pt x="0" y="342272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10800000">
            <a:off x="17100506" y="670485"/>
            <a:ext cx="489038" cy="811681"/>
          </a:xfrm>
          <a:custGeom>
            <a:avLst/>
            <a:gdLst/>
            <a:ahLst/>
            <a:cxnLst/>
            <a:rect r="r" b="b" t="t" l="l"/>
            <a:pathLst>
              <a:path h="811681" w="489038">
                <a:moveTo>
                  <a:pt x="0" y="0"/>
                </a:moveTo>
                <a:lnTo>
                  <a:pt x="489038" y="0"/>
                </a:lnTo>
                <a:lnTo>
                  <a:pt x="489038" y="811680"/>
                </a:lnTo>
                <a:lnTo>
                  <a:pt x="0" y="81168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1065334" y="3554580"/>
            <a:ext cx="6460213" cy="4942792"/>
          </a:xfrm>
          <a:custGeom>
            <a:avLst/>
            <a:gdLst/>
            <a:ahLst/>
            <a:cxnLst/>
            <a:rect r="r" b="b" t="t" l="l"/>
            <a:pathLst>
              <a:path h="4942792" w="6460213">
                <a:moveTo>
                  <a:pt x="0" y="0"/>
                </a:moveTo>
                <a:lnTo>
                  <a:pt x="6460212" y="0"/>
                </a:lnTo>
                <a:lnTo>
                  <a:pt x="6460212" y="4942792"/>
                </a:lnTo>
                <a:lnTo>
                  <a:pt x="0" y="4942792"/>
                </a:lnTo>
                <a:lnTo>
                  <a:pt x="0" y="0"/>
                </a:lnTo>
                <a:close/>
              </a:path>
            </a:pathLst>
          </a:custGeom>
          <a:blipFill>
            <a:blip r:embed="rId6"/>
            <a:stretch>
              <a:fillRect l="-55423" t="-49035" r="-56276" b="-6603"/>
            </a:stretch>
          </a:blipFill>
        </p:spPr>
      </p:sp>
      <p:grpSp>
        <p:nvGrpSpPr>
          <p:cNvPr name="Group 9" id="9"/>
          <p:cNvGrpSpPr/>
          <p:nvPr/>
        </p:nvGrpSpPr>
        <p:grpSpPr>
          <a:xfrm rot="0">
            <a:off x="837741" y="3280943"/>
            <a:ext cx="6773530" cy="5343564"/>
            <a:chOff x="0" y="0"/>
            <a:chExt cx="1783975" cy="1407358"/>
          </a:xfrm>
        </p:grpSpPr>
        <p:sp>
          <p:nvSpPr>
            <p:cNvPr name="Freeform 10" id="10"/>
            <p:cNvSpPr/>
            <p:nvPr/>
          </p:nvSpPr>
          <p:spPr>
            <a:xfrm flipH="false" flipV="false" rot="0">
              <a:off x="0" y="0"/>
              <a:ext cx="1783975" cy="1407358"/>
            </a:xfrm>
            <a:custGeom>
              <a:avLst/>
              <a:gdLst/>
              <a:ahLst/>
              <a:cxnLst/>
              <a:rect r="r" b="b" t="t" l="l"/>
              <a:pathLst>
                <a:path h="1407358" w="1783975">
                  <a:moveTo>
                    <a:pt x="57148" y="0"/>
                  </a:moveTo>
                  <a:lnTo>
                    <a:pt x="1726827" y="0"/>
                  </a:lnTo>
                  <a:cubicBezTo>
                    <a:pt x="1758389" y="0"/>
                    <a:pt x="1783975" y="25586"/>
                    <a:pt x="1783975" y="57148"/>
                  </a:cubicBezTo>
                  <a:lnTo>
                    <a:pt x="1783975" y="1350210"/>
                  </a:lnTo>
                  <a:cubicBezTo>
                    <a:pt x="1783975" y="1365367"/>
                    <a:pt x="1777954" y="1379903"/>
                    <a:pt x="1767237" y="1390620"/>
                  </a:cubicBezTo>
                  <a:cubicBezTo>
                    <a:pt x="1756519" y="1401338"/>
                    <a:pt x="1741983" y="1407358"/>
                    <a:pt x="1726827" y="1407358"/>
                  </a:cubicBezTo>
                  <a:lnTo>
                    <a:pt x="57148" y="1407358"/>
                  </a:lnTo>
                  <a:cubicBezTo>
                    <a:pt x="41992" y="1407358"/>
                    <a:pt x="27456" y="1401338"/>
                    <a:pt x="16738" y="1390620"/>
                  </a:cubicBezTo>
                  <a:cubicBezTo>
                    <a:pt x="6021" y="1379903"/>
                    <a:pt x="0" y="1365367"/>
                    <a:pt x="0" y="1350210"/>
                  </a:cubicBezTo>
                  <a:lnTo>
                    <a:pt x="0" y="57148"/>
                  </a:lnTo>
                  <a:cubicBezTo>
                    <a:pt x="0" y="41992"/>
                    <a:pt x="6021" y="27456"/>
                    <a:pt x="16738" y="16738"/>
                  </a:cubicBezTo>
                  <a:cubicBezTo>
                    <a:pt x="27456" y="6021"/>
                    <a:pt x="41992" y="0"/>
                    <a:pt x="57148" y="0"/>
                  </a:cubicBezTo>
                  <a:close/>
                </a:path>
              </a:pathLst>
            </a:custGeom>
            <a:solidFill>
              <a:srgbClr val="000000">
                <a:alpha val="0"/>
              </a:srgbClr>
            </a:solidFill>
            <a:ln w="152400" cap="rnd">
              <a:solidFill>
                <a:srgbClr val="1D3557"/>
              </a:solidFill>
              <a:prstDash val="solid"/>
              <a:round/>
            </a:ln>
          </p:spPr>
        </p:sp>
        <p:sp>
          <p:nvSpPr>
            <p:cNvPr name="TextBox 11" id="11"/>
            <p:cNvSpPr txBox="true"/>
            <p:nvPr/>
          </p:nvSpPr>
          <p:spPr>
            <a:xfrm>
              <a:off x="0" y="-47625"/>
              <a:ext cx="1783975" cy="1454983"/>
            </a:xfrm>
            <a:prstGeom prst="rect">
              <a:avLst/>
            </a:prstGeom>
          </p:spPr>
          <p:txBody>
            <a:bodyPr anchor="ctr" rtlCol="false" tIns="50800" lIns="50800" bIns="50800" rIns="50800"/>
            <a:lstStyle/>
            <a:p>
              <a:pPr algn="ctr">
                <a:lnSpc>
                  <a:spcPts val="2659"/>
                </a:lnSpc>
              </a:pPr>
            </a:p>
          </p:txBody>
        </p:sp>
      </p:grpSp>
      <p:sp>
        <p:nvSpPr>
          <p:cNvPr name="Freeform 12" id="12"/>
          <p:cNvSpPr/>
          <p:nvPr/>
        </p:nvSpPr>
        <p:spPr>
          <a:xfrm flipH="false" flipV="false" rot="0">
            <a:off x="9515475" y="1908165"/>
            <a:ext cx="464701" cy="464701"/>
          </a:xfrm>
          <a:custGeom>
            <a:avLst/>
            <a:gdLst/>
            <a:ahLst/>
            <a:cxnLst/>
            <a:rect r="r" b="b" t="t" l="l"/>
            <a:pathLst>
              <a:path h="464701" w="464701">
                <a:moveTo>
                  <a:pt x="0" y="0"/>
                </a:moveTo>
                <a:lnTo>
                  <a:pt x="464701" y="0"/>
                </a:lnTo>
                <a:lnTo>
                  <a:pt x="464701" y="464701"/>
                </a:lnTo>
                <a:lnTo>
                  <a:pt x="0" y="46470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3" id="13"/>
          <p:cNvSpPr txBox="true"/>
          <p:nvPr/>
        </p:nvSpPr>
        <p:spPr>
          <a:xfrm rot="0">
            <a:off x="9980176" y="2073841"/>
            <a:ext cx="1134266" cy="309258"/>
          </a:xfrm>
          <a:prstGeom prst="rect">
            <a:avLst/>
          </a:prstGeom>
        </p:spPr>
        <p:txBody>
          <a:bodyPr anchor="t" rtlCol="false" tIns="0" lIns="0" bIns="0" rIns="0">
            <a:spAutoFit/>
          </a:bodyPr>
          <a:lstStyle/>
          <a:p>
            <a:pPr algn="l">
              <a:lnSpc>
                <a:spcPts val="2379"/>
              </a:lnSpc>
            </a:pPr>
            <a:r>
              <a:rPr lang="en-US" b="true" sz="1699" u="sng">
                <a:solidFill>
                  <a:srgbClr val="FFFFFF"/>
                </a:solidFill>
                <a:latin typeface="Poppins Bold"/>
                <a:ea typeface="Poppins Bold"/>
                <a:cs typeface="Poppins Bold"/>
                <a:sym typeface="Poppins Bold"/>
              </a:rPr>
              <a:t>Indicators</a:t>
            </a:r>
          </a:p>
        </p:txBody>
      </p:sp>
      <p:sp>
        <p:nvSpPr>
          <p:cNvPr name="TextBox 14" id="14"/>
          <p:cNvSpPr txBox="true"/>
          <p:nvPr/>
        </p:nvSpPr>
        <p:spPr>
          <a:xfrm rot="0">
            <a:off x="10162218" y="1908727"/>
            <a:ext cx="7169420" cy="7365217"/>
          </a:xfrm>
          <a:prstGeom prst="rect">
            <a:avLst/>
          </a:prstGeom>
        </p:spPr>
        <p:txBody>
          <a:bodyPr anchor="t" rtlCol="false" tIns="0" lIns="0" bIns="0" rIns="0">
            <a:spAutoFit/>
          </a:bodyPr>
          <a:lstStyle/>
          <a:p>
            <a:pPr algn="just">
              <a:lnSpc>
                <a:spcPts val="3172"/>
              </a:lnSpc>
            </a:pPr>
            <a:r>
              <a:rPr lang="en-US" sz="2600" b="true">
                <a:solidFill>
                  <a:srgbClr val="000000"/>
                </a:solidFill>
                <a:latin typeface="Poppins Bold"/>
                <a:ea typeface="Poppins Bold"/>
                <a:cs typeface="Poppins Bold"/>
                <a:sym typeface="Poppins Bold"/>
              </a:rPr>
              <a:t>Conclusion:</a:t>
            </a:r>
          </a:p>
          <a:p>
            <a:pPr algn="just">
              <a:lnSpc>
                <a:spcPts val="3172"/>
              </a:lnSpc>
            </a:pPr>
            <a:r>
              <a:rPr lang="en-US" sz="2600">
                <a:solidFill>
                  <a:srgbClr val="000000"/>
                </a:solidFill>
                <a:latin typeface="Poppins"/>
                <a:ea typeface="Poppins"/>
                <a:cs typeface="Poppins"/>
                <a:sym typeface="Poppins"/>
              </a:rPr>
              <a:t>The Life Skills Education (LSE) program in IDP camps in Abuja has positively impacted the mental health and well-being of participants. Key skills like Dealing with Adversities, Resilience, and National Identity were the most effective in improving psychosocial outcomes. Skills such as Creativity and Critical Thinking had limited effects.</a:t>
            </a:r>
          </a:p>
          <a:p>
            <a:pPr algn="just">
              <a:lnSpc>
                <a:spcPts val="3172"/>
              </a:lnSpc>
            </a:pPr>
          </a:p>
          <a:p>
            <a:pPr algn="just">
              <a:lnSpc>
                <a:spcPts val="3172"/>
              </a:lnSpc>
            </a:pPr>
            <a:r>
              <a:rPr lang="en-US" sz="2600" b="true">
                <a:solidFill>
                  <a:srgbClr val="000000"/>
                </a:solidFill>
                <a:latin typeface="Poppins Bold"/>
                <a:ea typeface="Poppins Bold"/>
                <a:cs typeface="Poppins Bold"/>
                <a:sym typeface="Poppins Bold"/>
              </a:rPr>
              <a:t>Recommendation</a:t>
            </a:r>
            <a:r>
              <a:rPr lang="en-US" sz="2600" b="true">
                <a:solidFill>
                  <a:srgbClr val="000000"/>
                </a:solidFill>
                <a:latin typeface="Poppins Bold"/>
                <a:ea typeface="Poppins Bold"/>
                <a:cs typeface="Poppins Bold"/>
                <a:sym typeface="Poppins Bold"/>
              </a:rPr>
              <a:t>:</a:t>
            </a:r>
          </a:p>
          <a:p>
            <a:pPr algn="just" marL="561341" indent="-280670" lvl="1">
              <a:lnSpc>
                <a:spcPts val="3172"/>
              </a:lnSpc>
              <a:buFont typeface="Arial"/>
              <a:buChar char="•"/>
            </a:pPr>
            <a:r>
              <a:rPr lang="en-US" sz="2600">
                <a:solidFill>
                  <a:srgbClr val="000000"/>
                </a:solidFill>
                <a:latin typeface="Poppins"/>
                <a:ea typeface="Poppins"/>
                <a:cs typeface="Poppins"/>
                <a:sym typeface="Poppins"/>
              </a:rPr>
              <a:t>Prioritize in-person LSE delivery , though mobile options should be available for wider reach.</a:t>
            </a:r>
          </a:p>
          <a:p>
            <a:pPr algn="just">
              <a:lnSpc>
                <a:spcPts val="1219"/>
              </a:lnSpc>
            </a:pPr>
          </a:p>
          <a:p>
            <a:pPr algn="just" marL="561341" indent="-280670" lvl="1">
              <a:lnSpc>
                <a:spcPts val="3172"/>
              </a:lnSpc>
              <a:buFont typeface="Arial"/>
              <a:buChar char="•"/>
            </a:pPr>
            <a:r>
              <a:rPr lang="en-US" sz="2600">
                <a:solidFill>
                  <a:srgbClr val="000000"/>
                </a:solidFill>
                <a:latin typeface="Poppins"/>
                <a:ea typeface="Poppins"/>
                <a:cs typeface="Poppins"/>
                <a:sym typeface="Poppins"/>
              </a:rPr>
              <a:t>Integrate Creativity and Critical Thinking more effectively to enhance overall outcomes.</a:t>
            </a:r>
          </a:p>
        </p:txBody>
      </p:sp>
      <p:sp>
        <p:nvSpPr>
          <p:cNvPr name="Freeform 15" id="15"/>
          <p:cNvSpPr/>
          <p:nvPr/>
        </p:nvSpPr>
        <p:spPr>
          <a:xfrm flipH="false" flipV="false" rot="0">
            <a:off x="9449698" y="6310868"/>
            <a:ext cx="464701" cy="464701"/>
          </a:xfrm>
          <a:custGeom>
            <a:avLst/>
            <a:gdLst/>
            <a:ahLst/>
            <a:cxnLst/>
            <a:rect r="r" b="b" t="t" l="l"/>
            <a:pathLst>
              <a:path h="464701" w="464701">
                <a:moveTo>
                  <a:pt x="0" y="0"/>
                </a:moveTo>
                <a:lnTo>
                  <a:pt x="464701" y="0"/>
                </a:lnTo>
                <a:lnTo>
                  <a:pt x="464701" y="464700"/>
                </a:lnTo>
                <a:lnTo>
                  <a:pt x="0" y="4647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6" id="16"/>
          <p:cNvSpPr txBox="true"/>
          <p:nvPr/>
        </p:nvSpPr>
        <p:spPr>
          <a:xfrm rot="0">
            <a:off x="14276875" y="725433"/>
            <a:ext cx="9766367" cy="441391"/>
          </a:xfrm>
          <a:prstGeom prst="rect">
            <a:avLst/>
          </a:prstGeom>
        </p:spPr>
        <p:txBody>
          <a:bodyPr anchor="t" rtlCol="false" tIns="0" lIns="0" bIns="0" rIns="0">
            <a:spAutoFit/>
          </a:bodyPr>
          <a:lstStyle/>
          <a:p>
            <a:pPr algn="l">
              <a:lnSpc>
                <a:spcPts val="3499"/>
              </a:lnSpc>
            </a:pPr>
            <a:r>
              <a:rPr lang="en-US" sz="2499" b="true">
                <a:solidFill>
                  <a:srgbClr val="1D3557"/>
                </a:solidFill>
                <a:latin typeface="Poppins Bold"/>
                <a:ea typeface="Poppins Bold"/>
                <a:cs typeface="Poppins Bold"/>
                <a:sym typeface="Poppins Bold"/>
              </a:rPr>
              <a:t>LSE ABUJA</a:t>
            </a:r>
          </a:p>
        </p:txBody>
      </p:sp>
      <p:grpSp>
        <p:nvGrpSpPr>
          <p:cNvPr name="Group 17" id="17"/>
          <p:cNvGrpSpPr/>
          <p:nvPr/>
        </p:nvGrpSpPr>
        <p:grpSpPr>
          <a:xfrm rot="0">
            <a:off x="17294383" y="9417473"/>
            <a:ext cx="593105" cy="618008"/>
            <a:chOff x="0" y="0"/>
            <a:chExt cx="1116490" cy="1163370"/>
          </a:xfrm>
        </p:grpSpPr>
        <p:sp>
          <p:nvSpPr>
            <p:cNvPr name="Freeform 18" id="18"/>
            <p:cNvSpPr/>
            <p:nvPr/>
          </p:nvSpPr>
          <p:spPr>
            <a:xfrm flipH="false" flipV="false" rot="0">
              <a:off x="0" y="0"/>
              <a:ext cx="1116490" cy="1163370"/>
            </a:xfrm>
            <a:custGeom>
              <a:avLst/>
              <a:gdLst/>
              <a:ahLst/>
              <a:cxnLst/>
              <a:rect r="r" b="b" t="t" l="l"/>
              <a:pathLst>
                <a:path h="1163370" w="1116490">
                  <a:moveTo>
                    <a:pt x="558245" y="0"/>
                  </a:moveTo>
                  <a:cubicBezTo>
                    <a:pt x="249935" y="0"/>
                    <a:pt x="0" y="260429"/>
                    <a:pt x="0" y="581685"/>
                  </a:cubicBezTo>
                  <a:cubicBezTo>
                    <a:pt x="0" y="902941"/>
                    <a:pt x="249935" y="1163370"/>
                    <a:pt x="558245" y="1163370"/>
                  </a:cubicBezTo>
                  <a:cubicBezTo>
                    <a:pt x="866556" y="1163370"/>
                    <a:pt x="1116490" y="902941"/>
                    <a:pt x="1116490" y="581685"/>
                  </a:cubicBezTo>
                  <a:cubicBezTo>
                    <a:pt x="1116490" y="260429"/>
                    <a:pt x="866556" y="0"/>
                    <a:pt x="558245" y="0"/>
                  </a:cubicBezTo>
                  <a:close/>
                </a:path>
              </a:pathLst>
            </a:custGeom>
            <a:solidFill>
              <a:srgbClr val="1D3557"/>
            </a:solidFill>
          </p:spPr>
        </p:sp>
        <p:sp>
          <p:nvSpPr>
            <p:cNvPr name="TextBox 19" id="19"/>
            <p:cNvSpPr txBox="true"/>
            <p:nvPr/>
          </p:nvSpPr>
          <p:spPr>
            <a:xfrm>
              <a:off x="104671" y="51916"/>
              <a:ext cx="907148" cy="1002388"/>
            </a:xfrm>
            <a:prstGeom prst="rect">
              <a:avLst/>
            </a:prstGeom>
          </p:spPr>
          <p:txBody>
            <a:bodyPr anchor="ctr" rtlCol="false" tIns="50800" lIns="50800" bIns="50800" rIns="50800"/>
            <a:lstStyle/>
            <a:p>
              <a:pPr algn="ctr">
                <a:lnSpc>
                  <a:spcPts val="2379"/>
                </a:lnSpc>
              </a:pPr>
              <a:r>
                <a:rPr lang="en-US" b="true" sz="1699">
                  <a:solidFill>
                    <a:srgbClr val="FFFFFF"/>
                  </a:solidFill>
                  <a:latin typeface="Poppins Bold"/>
                  <a:ea typeface="Poppins Bold"/>
                  <a:cs typeface="Poppins Bold"/>
                  <a:sym typeface="Poppins Bold"/>
                </a:rPr>
                <a:t>8</a:t>
              </a:r>
            </a:p>
          </p:txBody>
        </p:sp>
      </p:grpSp>
      <p:sp>
        <p:nvSpPr>
          <p:cNvPr name="TextBox 20" id="20"/>
          <p:cNvSpPr txBox="true"/>
          <p:nvPr/>
        </p:nvSpPr>
        <p:spPr>
          <a:xfrm rot="0">
            <a:off x="1751143" y="8795443"/>
            <a:ext cx="5278145" cy="314292"/>
          </a:xfrm>
          <a:prstGeom prst="rect">
            <a:avLst/>
          </a:prstGeom>
        </p:spPr>
        <p:txBody>
          <a:bodyPr anchor="t" rtlCol="false" tIns="0" lIns="0" bIns="0" rIns="0">
            <a:spAutoFit/>
          </a:bodyPr>
          <a:lstStyle/>
          <a:p>
            <a:pPr algn="l">
              <a:lnSpc>
                <a:spcPts val="2400"/>
              </a:lnSpc>
            </a:pPr>
            <a:r>
              <a:rPr lang="en-US" sz="2000">
                <a:solidFill>
                  <a:srgbClr val="000000"/>
                </a:solidFill>
                <a:latin typeface="Etna Sans Serif"/>
                <a:ea typeface="Etna Sans Serif"/>
                <a:cs typeface="Etna Sans Serif"/>
                <a:sym typeface="Etna Sans Serif"/>
              </a:rPr>
              <a:t>Designed culturally adapted LSE intervention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DAGc0IHVZII</dc:identifier>
  <dcterms:modified xsi:type="dcterms:W3CDTF">2011-08-01T06:04:30Z</dcterms:modified>
  <cp:revision>1</cp:revision>
  <dc:title>Abdullahi LSE</dc:title>
</cp:coreProperties>
</file>